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37"/>
  </p:notesMasterIdLst>
  <p:handoutMasterIdLst>
    <p:handoutMasterId r:id="rId38"/>
  </p:handoutMasterIdLst>
  <p:sldIdLst>
    <p:sldId id="256" r:id="rId12"/>
    <p:sldId id="347" r:id="rId13"/>
    <p:sldId id="336" r:id="rId14"/>
    <p:sldId id="258" r:id="rId15"/>
    <p:sldId id="337" r:id="rId16"/>
    <p:sldId id="344" r:id="rId17"/>
    <p:sldId id="339" r:id="rId18"/>
    <p:sldId id="340" r:id="rId19"/>
    <p:sldId id="343" r:id="rId20"/>
    <p:sldId id="342" r:id="rId21"/>
    <p:sldId id="348" r:id="rId22"/>
    <p:sldId id="349" r:id="rId23"/>
    <p:sldId id="346" r:id="rId24"/>
    <p:sldId id="345" r:id="rId25"/>
    <p:sldId id="350" r:id="rId26"/>
    <p:sldId id="351" r:id="rId27"/>
    <p:sldId id="352" r:id="rId28"/>
    <p:sldId id="289" r:id="rId29"/>
    <p:sldId id="353" r:id="rId30"/>
    <p:sldId id="354" r:id="rId31"/>
    <p:sldId id="355" r:id="rId32"/>
    <p:sldId id="357" r:id="rId33"/>
    <p:sldId id="358" r:id="rId34"/>
    <p:sldId id="356" r:id="rId35"/>
    <p:sldId id="34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9"/>
    <a:srgbClr val="888888"/>
    <a:srgbClr val="FE414D"/>
    <a:srgbClr val="777777"/>
    <a:srgbClr val="666666"/>
    <a:srgbClr val="2559D9"/>
    <a:srgbClr val="555555"/>
    <a:srgbClr val="DDDDDD"/>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4B45E1-0466-4421-AEC5-BD5D623945D2}" v="304" dt="2024-02-11T07:07:45.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42"/>
  </p:normalViewPr>
  <p:slideViewPr>
    <p:cSldViewPr snapToGrid="0" snapToObjects="1">
      <p:cViewPr varScale="1">
        <p:scale>
          <a:sx n="76" d="100"/>
          <a:sy n="76" d="100"/>
        </p:scale>
        <p:origin x="260" y="64"/>
      </p:cViewPr>
      <p:guideLst/>
    </p:cSldViewPr>
  </p:slideViewPr>
  <p:outlineViewPr>
    <p:cViewPr>
      <p:scale>
        <a:sx n="33" d="100"/>
        <a:sy n="33" d="100"/>
      </p:scale>
      <p:origin x="0" y="-186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40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E9B7B2-1E5B-D44E-A4E7-94FCE0FD14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8590D7-1D29-0F4C-91B5-6F6CF9D0C8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9BE92-AB5D-2343-888C-D2141CE1E34D}" type="datetimeFigureOut">
              <a:rPr lang="en-US" smtClean="0"/>
              <a:t>2/12/2024</a:t>
            </a:fld>
            <a:endParaRPr lang="en-US"/>
          </a:p>
        </p:txBody>
      </p:sp>
      <p:sp>
        <p:nvSpPr>
          <p:cNvPr id="4" name="Footer Placeholder 3">
            <a:extLst>
              <a:ext uri="{FF2B5EF4-FFF2-40B4-BE49-F238E27FC236}">
                <a16:creationId xmlns:a16="http://schemas.microsoft.com/office/drawing/2014/main" id="{F8432484-18A5-A440-82EF-3DABA728E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6D9E6-4D98-A84C-A625-D3C8E2CDC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D8A4A-8872-0249-AFF6-45E22A03CD08}" type="slidenum">
              <a:rPr lang="en-US" smtClean="0"/>
              <a:t>‹#›</a:t>
            </a:fld>
            <a:endParaRPr lang="en-US"/>
          </a:p>
        </p:txBody>
      </p:sp>
    </p:spTree>
    <p:extLst>
      <p:ext uri="{BB962C8B-B14F-4D97-AF65-F5344CB8AC3E}">
        <p14:creationId xmlns:p14="http://schemas.microsoft.com/office/powerpoint/2010/main" val="2771492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2/12/2024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a:t>
            </a:fld>
            <a:endParaRPr lang="en-US" dirty="0"/>
          </a:p>
        </p:txBody>
      </p:sp>
    </p:spTree>
    <p:extLst>
      <p:ext uri="{BB962C8B-B14F-4D97-AF65-F5344CB8AC3E}">
        <p14:creationId xmlns:p14="http://schemas.microsoft.com/office/powerpoint/2010/main" val="382935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dirty="0"/>
          </a:p>
        </p:txBody>
      </p:sp>
    </p:spTree>
    <p:extLst>
      <p:ext uri="{BB962C8B-B14F-4D97-AF65-F5344CB8AC3E}">
        <p14:creationId xmlns:p14="http://schemas.microsoft.com/office/powerpoint/2010/main" val="342503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11</a:t>
            </a:fld>
            <a:endParaRPr lang="en-US" dirty="0"/>
          </a:p>
        </p:txBody>
      </p:sp>
    </p:spTree>
    <p:extLst>
      <p:ext uri="{BB962C8B-B14F-4D97-AF65-F5344CB8AC3E}">
        <p14:creationId xmlns:p14="http://schemas.microsoft.com/office/powerpoint/2010/main" val="581406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rand Mark — Posi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5D3-4CCF-7E47-A81F-EBBBE0870F73}"/>
              </a:ext>
            </a:extLst>
          </p:cNvPr>
          <p:cNvSpPr>
            <a:spLocks noGrp="1"/>
          </p:cNvSpPr>
          <p:nvPr>
            <p:ph type="title" hasCustomPrompt="1"/>
          </p:nvPr>
        </p:nvSpPr>
        <p:spPr>
          <a:xfrm>
            <a:off x="687324" y="-457200"/>
            <a:ext cx="10817352" cy="365760"/>
          </a:xfrm>
        </p:spPr>
        <p:txBody>
          <a:bodyPr/>
          <a:lstStyle>
            <a:lvl1pPr>
              <a:defRPr sz="1800" b="0" i="0">
                <a:latin typeface="Futura Next Book" panose="020B0502020204020303" pitchFamily="34" charset="77"/>
              </a:defRPr>
            </a:lvl1pPr>
          </a:lstStyle>
          <a:p>
            <a:r>
              <a:rPr lang="en-US" dirty="0"/>
              <a:t>Publicis Sapient Logo</a:t>
            </a:r>
          </a:p>
        </p:txBody>
      </p:sp>
      <p:pic>
        <p:nvPicPr>
          <p:cNvPr id="11" name="Picture 2" descr="Publicis Sapient Logo">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Black Backgroun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57C61-EF72-3D48-896A-CB063EB91F0D}"/>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black background</a:t>
            </a:r>
          </a:p>
        </p:txBody>
      </p:sp>
      <p:sp>
        <p:nvSpPr>
          <p:cNvPr id="6" name="Slide Number">
            <a:extLst>
              <a:ext uri="{FF2B5EF4-FFF2-40B4-BE49-F238E27FC236}">
                <a16:creationId xmlns:a16="http://schemas.microsoft.com/office/drawing/2014/main" id="{A6838845-8FBD-0B4D-A943-CFC68B84239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0481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16679-2D55-A14F-99C0-EBB659D68E0E}"/>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red background</a:t>
            </a:r>
          </a:p>
        </p:txBody>
      </p:sp>
      <p:sp>
        <p:nvSpPr>
          <p:cNvPr id="6" name="Slide Number">
            <a:extLst>
              <a:ext uri="{FF2B5EF4-FFF2-40B4-BE49-F238E27FC236}">
                <a16:creationId xmlns:a16="http://schemas.microsoft.com/office/drawing/2014/main" id="{5D3EF9C3-2C3B-0348-A339-6CF7935B67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3540"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399681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4" name="Title 1">
            <a:extLst>
              <a:ext uri="{FF2B5EF4-FFF2-40B4-BE49-F238E27FC236}">
                <a16:creationId xmlns:a16="http://schemas.microsoft.com/office/drawing/2014/main" id="{90BB9485-3297-6F4E-BC11-84010E09D2C4}"/>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image background</a:t>
            </a:r>
          </a:p>
        </p:txBody>
      </p:sp>
      <p:sp>
        <p:nvSpPr>
          <p:cNvPr id="7" name="Slide Number">
            <a:extLst>
              <a:ext uri="{FF2B5EF4-FFF2-40B4-BE49-F238E27FC236}">
                <a16:creationId xmlns:a16="http://schemas.microsoft.com/office/drawing/2014/main" id="{A88C0622-23CA-794A-A3E2-25EC0CC2B30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36616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Black Backgroun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C8F39F2-2FB5-9C45-BFB6-08D4F68BBB1E}"/>
              </a:ext>
            </a:extLst>
          </p:cNvPr>
          <p:cNvSpPr>
            <a:spLocks noGrp="1"/>
          </p:cNvSpPr>
          <p:nvPr>
            <p:ph type="title" hasCustomPrompt="1"/>
          </p:nvPr>
        </p:nvSpPr>
        <p:spPr>
          <a:xfrm>
            <a:off x="1620012" y="0"/>
            <a:ext cx="8951976" cy="283029"/>
          </a:xfrm>
        </p:spPr>
        <p:txBody>
          <a:bodyPr/>
          <a:lstStyle>
            <a:lvl1pPr algn="ctr">
              <a:defRPr sz="1800" b="0" i="0">
                <a:solidFill>
                  <a:schemeClr val="bg1"/>
                </a:solidFill>
                <a:latin typeface="Futura Next Book" panose="020B0502020204020303" pitchFamily="34" charset="77"/>
              </a:defRPr>
            </a:lvl1pPr>
          </a:lstStyle>
          <a:p>
            <a:r>
              <a:rPr lang="en-US" dirty="0"/>
              <a:t>Quote</a:t>
            </a:r>
          </a:p>
        </p:txBody>
      </p:sp>
      <p:sp>
        <p:nvSpPr>
          <p:cNvPr id="5" name="Text Placeholder 2">
            <a:extLst>
              <a:ext uri="{FF2B5EF4-FFF2-40B4-BE49-F238E27FC236}">
                <a16:creationId xmlns:a16="http://schemas.microsoft.com/office/drawing/2014/main" id="{0CFF8416-666E-4E44-8EF6-3AF6F2328951}"/>
              </a:ext>
            </a:extLst>
          </p:cNvPr>
          <p:cNvSpPr>
            <a:spLocks noGrp="1"/>
          </p:cNvSpPr>
          <p:nvPr>
            <p:ph type="body" sz="quarter" idx="11" hasCustomPrompt="1"/>
          </p:nvPr>
        </p:nvSpPr>
        <p:spPr>
          <a:xfrm>
            <a:off x="1620012" y="1878872"/>
            <a:ext cx="8951976" cy="2295144"/>
          </a:xfrm>
        </p:spPr>
        <p:txBody>
          <a:bodyPr/>
          <a:lstStyle>
            <a:lvl1pPr algn="ctr">
              <a:defRPr sz="2400">
                <a:solidFill>
                  <a:schemeClr val="bg1"/>
                </a:solidFill>
                <a:latin typeface="Minion Pro" panose="02040503050306020203" pitchFamily="18" charset="0"/>
              </a:defRPr>
            </a:lvl1pPr>
          </a:lstStyle>
          <a:p>
            <a:pPr lvl="0"/>
            <a:r>
              <a:rPr lang="en-US" dirty="0"/>
              <a:t>“The purpose of lorem ipsum is to create a natural looking block of text that doesn’t distract from the layout. A practice not without controversy, laying out pages with meaningless filler text can be very useful when the focus is meant to be on design, not content.”</a:t>
            </a:r>
          </a:p>
        </p:txBody>
      </p:sp>
      <p:sp>
        <p:nvSpPr>
          <p:cNvPr id="8" name="Aperture">
            <a:extLst>
              <a:ext uri="{FF2B5EF4-FFF2-40B4-BE49-F238E27FC236}">
                <a16:creationId xmlns:a16="http://schemas.microsoft.com/office/drawing/2014/main" id="{2C05748A-601C-7347-A1B1-A89626A38AAF}"/>
              </a:ext>
              <a:ext uri="{C183D7F6-B498-43B3-948B-1728B52AA6E4}">
                <adec:decorative xmlns:adec="http://schemas.microsoft.com/office/drawing/2017/decorative" val="1"/>
              </a:ext>
            </a:extLst>
          </p:cNvPr>
          <p:cNvSpPr/>
          <p:nvPr userDrawn="1"/>
        </p:nvSpPr>
        <p:spPr>
          <a:xfrm>
            <a:off x="5977128" y="4265456"/>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ext Placeholder 3">
            <a:extLst>
              <a:ext uri="{FF2B5EF4-FFF2-40B4-BE49-F238E27FC236}">
                <a16:creationId xmlns:a16="http://schemas.microsoft.com/office/drawing/2014/main" id="{E3CD6467-7659-514B-A22E-7C9E31BBDF01}"/>
              </a:ext>
            </a:extLst>
          </p:cNvPr>
          <p:cNvSpPr>
            <a:spLocks noGrp="1"/>
          </p:cNvSpPr>
          <p:nvPr>
            <p:ph type="body" sz="quarter" idx="12" hasCustomPrompt="1"/>
          </p:nvPr>
        </p:nvSpPr>
        <p:spPr>
          <a:xfrm>
            <a:off x="1620012" y="4658648"/>
            <a:ext cx="8951976" cy="276999"/>
          </a:xfrm>
        </p:spPr>
        <p:txBody>
          <a:bodyPr>
            <a:spAutoFit/>
          </a:bodyPr>
          <a:lstStyle>
            <a:lvl1pPr algn="ctr">
              <a:lnSpc>
                <a:spcPct val="100000"/>
              </a:lnSpc>
              <a:defRPr sz="1800">
                <a:solidFill>
                  <a:schemeClr val="bg1"/>
                </a:solidFill>
                <a:latin typeface="+mj-lt"/>
              </a:defRPr>
            </a:lvl1pPr>
          </a:lstStyle>
          <a:p>
            <a:pPr lvl="0"/>
            <a:r>
              <a:rPr lang="en-US" dirty="0"/>
              <a:t>By Name Name</a:t>
            </a:r>
          </a:p>
        </p:txBody>
      </p:sp>
      <p:sp>
        <p:nvSpPr>
          <p:cNvPr id="9" name="Slide Number">
            <a:extLst>
              <a:ext uri="{FF2B5EF4-FFF2-40B4-BE49-F238E27FC236}">
                <a16:creationId xmlns:a16="http://schemas.microsoft.com/office/drawing/2014/main" id="{F898F7EE-843E-8544-B17D-87B9FB999C1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37511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ice — Black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4" name="Slide Number">
            <a:extLst>
              <a:ext uri="{FF2B5EF4-FFF2-40B4-BE49-F238E27FC236}">
                <a16:creationId xmlns:a16="http://schemas.microsoft.com/office/drawing/2014/main" id="{C30ECEA7-9AEE-1249-BFEC-C82E03B24E81}"/>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3898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ice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5" name="Slide Number">
            <a:extLst>
              <a:ext uri="{FF2B5EF4-FFF2-40B4-BE49-F238E27FC236}">
                <a16:creationId xmlns:a16="http://schemas.microsoft.com/office/drawing/2014/main" id="{075167F8-014A-A84B-8293-69C85176837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9330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68829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ice 2 — Red Background w/ Large Aperture">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6" name="Slide Number">
            <a:extLst>
              <a:ext uri="{FF2B5EF4-FFF2-40B4-BE49-F238E27FC236}">
                <a16:creationId xmlns:a16="http://schemas.microsoft.com/office/drawing/2014/main" id="{7BFE3660-47AF-0941-8C40-F3C239F582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688182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mpaign — Black Backgroun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1" name="Aperture">
            <a:extLst>
              <a:ext uri="{FF2B5EF4-FFF2-40B4-BE49-F238E27FC236}">
                <a16:creationId xmlns:a16="http://schemas.microsoft.com/office/drawing/2014/main" id="{01C5D045-5EF6-8349-B228-AA77CD9B7646}"/>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D63B93E3-93D3-444E-83D2-391A12731E5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030676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mpaign — Red Backgroun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6" name="Aperture">
            <a:extLst>
              <a:ext uri="{FF2B5EF4-FFF2-40B4-BE49-F238E27FC236}">
                <a16:creationId xmlns:a16="http://schemas.microsoft.com/office/drawing/2014/main" id="{C08372F1-3F3B-D74B-896F-E43107495A05}"/>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375F6556-6E7A-A940-93D3-61771E411FB7}"/>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5272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and Mark — Negativ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1947-36E6-8A42-812E-36CD1080890C}"/>
              </a:ext>
            </a:extLst>
          </p:cNvPr>
          <p:cNvSpPr>
            <a:spLocks noGrp="1"/>
          </p:cNvSpPr>
          <p:nvPr>
            <p:ph type="title" hasCustomPrompt="1"/>
          </p:nvPr>
        </p:nvSpPr>
        <p:spPr>
          <a:xfrm>
            <a:off x="685800" y="-457200"/>
            <a:ext cx="10817352" cy="365760"/>
          </a:xfrm>
        </p:spPr>
        <p:txBody>
          <a:bodyPr/>
          <a:lstStyle>
            <a:lvl1pPr>
              <a:defRPr sz="1800">
                <a:latin typeface="+mn-lt"/>
              </a:defRPr>
            </a:lvl1pPr>
          </a:lstStyle>
          <a:p>
            <a:r>
              <a:rPr lang="en-US" dirty="0"/>
              <a:t>Publicis Sapient Logo</a:t>
            </a:r>
          </a:p>
        </p:txBody>
      </p:sp>
      <p:pic>
        <p:nvPicPr>
          <p:cNvPr id="7" name="Picture 2" descr="Publicis Sapient Logo">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ize the Space — Black Backgroun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Aperture">
            <a:extLst>
              <a:ext uri="{FF2B5EF4-FFF2-40B4-BE49-F238E27FC236}">
                <a16:creationId xmlns:a16="http://schemas.microsoft.com/office/drawing/2014/main" id="{C6389E81-2C51-C14F-8B21-C5B308E14B55}"/>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895EAD9A-EF64-5443-BB5F-644606C00F2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55606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ize the Space — Red Backgroun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Aperture">
            <a:extLst>
              <a:ext uri="{FF2B5EF4-FFF2-40B4-BE49-F238E27FC236}">
                <a16:creationId xmlns:a16="http://schemas.microsoft.com/office/drawing/2014/main" id="{71B4AFE0-C008-4B4C-8903-D42B405C01B7}"/>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a:extLst>
              <a:ext uri="{FF2B5EF4-FFF2-40B4-BE49-F238E27FC236}">
                <a16:creationId xmlns:a16="http://schemas.microsoft.com/office/drawing/2014/main" id="{91895B2E-2FE1-E541-AF39-D805AFDB54A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27078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65620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a:t>
            </a:r>
          </a:p>
        </p:txBody>
      </p:sp>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DFA198A7-AF0A-9044-9FE4-AF92A0754E3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1415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3">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2">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3"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6" name="Slide Number">
            <a:extLst>
              <a:ext uri="{FF2B5EF4-FFF2-40B4-BE49-F238E27FC236}">
                <a16:creationId xmlns:a16="http://schemas.microsoft.com/office/drawing/2014/main" id="{B8FC337B-AAE9-154F-B6C3-EBED6B8295F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64080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3355848" cy="299890"/>
          </a:xfrm>
        </p:spPr>
        <p:txBody>
          <a:bodyPr anchor="t" anchorCtr="0">
            <a:noAutofit/>
          </a:bodyPr>
          <a:lstStyle>
            <a:lvl1pPr>
              <a:lnSpc>
                <a:spcPct val="110000"/>
              </a:lnSpc>
              <a:defRPr sz="1900" b="1" i="0">
                <a:solidFill>
                  <a:schemeClr val="accent1"/>
                </a:solidFill>
                <a:latin typeface="Futura Next DemiBold" panose="020B0602020204020303" pitchFamily="34" charset="77"/>
              </a:defRPr>
            </a:lvl1pPr>
          </a:lstStyle>
          <a:p>
            <a:r>
              <a:rPr lang="en-US" dirty="0"/>
              <a:t>Subhead in 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191960"/>
            <a:ext cx="3355848" cy="464845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10808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92067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2">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2">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5C622E49-760E-F84D-8176-1486E1B143F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70283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tical Layout w/ Full Image">
    <p:spTree>
      <p:nvGrpSpPr>
        <p:cNvPr id="1" name=""/>
        <p:cNvGrpSpPr/>
        <p:nvPr/>
      </p:nvGrpSpPr>
      <p:grpSpPr>
        <a:xfrm>
          <a:off x="0" y="0"/>
          <a:ext cx="0" cy="0"/>
          <a:chOff x="0" y="0"/>
          <a:chExt cx="0" cy="0"/>
        </a:xfrm>
      </p:grpSpPr>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0" y="0"/>
            <a:ext cx="12198096"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6" name="Slide Number">
            <a:extLst>
              <a:ext uri="{FF2B5EF4-FFF2-40B4-BE49-F238E27FC236}">
                <a16:creationId xmlns:a16="http://schemas.microsoft.com/office/drawing/2014/main" id="{6D2A294E-9C5A-0D44-B938-6C301308203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530002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 Full Image">
    <p:spTree>
      <p:nvGrpSpPr>
        <p:cNvPr id="1" name=""/>
        <p:cNvGrpSpPr/>
        <p:nvPr/>
      </p:nvGrpSpPr>
      <p:grpSpPr>
        <a:xfrm>
          <a:off x="0" y="0"/>
          <a:ext cx="0" cy="0"/>
          <a:chOff x="0" y="0"/>
          <a:chExt cx="0" cy="0"/>
        </a:xfrm>
      </p:grpSpPr>
      <p:sp>
        <p:nvSpPr>
          <p:cNvPr id="3" name="Picture Placeholder 2" descr="Image Placeholder — Drag and Drop your image, choose from your Media library, or select the placeholder to upload an image from your device.">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98096"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5" name="Slide Number">
            <a:extLst>
              <a:ext uri="{FF2B5EF4-FFF2-40B4-BE49-F238E27FC236}">
                <a16:creationId xmlns:a16="http://schemas.microsoft.com/office/drawing/2014/main" id="{699CCB4F-8EAA-054B-84F2-B8BAEEFE3054}"/>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06094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accent6"/>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40E43B78-4A9B-1A49-8559-CF875F8D01F6}"/>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547996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Text Placeholder 2">
            <a:extLst>
              <a:ext uri="{FF2B5EF4-FFF2-40B4-BE49-F238E27FC236}">
                <a16:creationId xmlns:a16="http://schemas.microsoft.com/office/drawing/2014/main" id="{67CDEDFD-576F-A341-90F4-8AF774613A60}"/>
              </a:ext>
            </a:extLst>
          </p:cNvPr>
          <p:cNvSpPr>
            <a:spLocks noGrp="1"/>
          </p:cNvSpPr>
          <p:nvPr>
            <p:ph type="body" sz="quarter" idx="12"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8" name="Text Placeholder 3">
            <a:extLst>
              <a:ext uri="{FF2B5EF4-FFF2-40B4-BE49-F238E27FC236}">
                <a16:creationId xmlns:a16="http://schemas.microsoft.com/office/drawing/2014/main" id="{1136CCBC-51DB-374F-B7AB-3AE33F4D85A5}"/>
              </a:ext>
            </a:extLst>
          </p:cNvPr>
          <p:cNvSpPr>
            <a:spLocks noGrp="1"/>
          </p:cNvSpPr>
          <p:nvPr>
            <p:ph type="body" sz="quarter" idx="13" hasCustomPrompt="1"/>
          </p:nvPr>
        </p:nvSpPr>
        <p:spPr>
          <a:xfrm>
            <a:off x="685800" y="2331720"/>
            <a:ext cx="10817352" cy="3639312"/>
          </a:xfrm>
        </p:spPr>
        <p:txBody>
          <a:bodyPr numCol="2" spcCol="411480"/>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838416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076118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5848" cy="1143000"/>
          </a:xfrm>
        </p:spPr>
        <p:txBody>
          <a:bodyPr anchor="ctr" anchorCtr="0">
            <a:noAutofit/>
          </a:bodyPr>
          <a:lstStyle>
            <a:lvl1pPr>
              <a:defRPr sz="2300" b="0" i="0">
                <a:latin typeface="FuturaNext-Medium" panose="020B0602020204020303" pitchFamily="34" charset="77"/>
              </a:defRPr>
            </a:lvl1pPr>
          </a:lstStyle>
          <a:p>
            <a:r>
              <a:rPr lang="en-US" dirty="0"/>
              <a:t>Long title sentence case, lorem ipsum has been standard dummy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381290"/>
            <a:ext cx="6153912" cy="343748"/>
          </a:xfrm>
        </p:spPr>
        <p:txBody>
          <a:bodyPr anchor="t" anchorCtr="0">
            <a:noAutofit/>
          </a:bodyPr>
          <a:lstStyle>
            <a:lvl1pPr marL="0" indent="0" algn="l">
              <a:spcAft>
                <a:spcPts val="0"/>
              </a:spcAft>
              <a:buNone/>
              <a:defRPr sz="19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 in sentence case</a:t>
            </a:r>
          </a:p>
        </p:txBody>
      </p:sp>
      <p:sp>
        <p:nvSpPr>
          <p:cNvPr id="9" name="Text Placeholder 3">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26995"/>
            <a:ext cx="6153912" cy="3657600"/>
          </a:xfrm>
        </p:spPr>
        <p:txBody>
          <a:bodyPr numCol="1" spcCol="384048">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p:txBody>
      </p:sp>
      <p:sp>
        <p:nvSpPr>
          <p:cNvPr id="7" name="Slide Number">
            <a:extLst>
              <a:ext uri="{FF2B5EF4-FFF2-40B4-BE49-F238E27FC236}">
                <a16:creationId xmlns:a16="http://schemas.microsoft.com/office/drawing/2014/main" id="{F8F8B1B8-3E0E-674A-B248-D40A56B68672}"/>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013203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Layout w/ Text + Chart/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endParaRPr lang="en-US" dirty="0"/>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721936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 Layout w/ Char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25667"/>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
        <p:nvSpPr>
          <p:cNvPr id="9" name="Content Placeholder 2">
            <a:extLst>
              <a:ext uri="{FF2B5EF4-FFF2-40B4-BE49-F238E27FC236}">
                <a16:creationId xmlns:a16="http://schemas.microsoft.com/office/drawing/2014/main" id="{50B28373-D499-E149-ADC5-9E30F8CC859C}"/>
              </a:ext>
            </a:extLst>
          </p:cNvPr>
          <p:cNvSpPr>
            <a:spLocks noGrp="1"/>
          </p:cNvSpPr>
          <p:nvPr>
            <p:ph sz="half" idx="14" hasCustomPrompt="1"/>
          </p:nvPr>
        </p:nvSpPr>
        <p:spPr>
          <a:xfrm>
            <a:off x="685800"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455332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Layout w/ Table/Chart/SmartArt/picture/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6DDA-32E4-A749-A466-58DE40B3290D}"/>
              </a:ext>
            </a:extLst>
          </p:cNvPr>
          <p:cNvSpPr>
            <a:spLocks noGrp="1"/>
          </p:cNvSpPr>
          <p:nvPr>
            <p:ph type="title" hasCustomPrompt="1"/>
          </p:nvPr>
        </p:nvSpPr>
        <p:spPr>
          <a:xfrm>
            <a:off x="685800" y="685800"/>
            <a:ext cx="10817352" cy="752322"/>
          </a:xfrm>
        </p:spPr>
        <p:txBody>
          <a:bodyPr>
            <a:spAutoFit/>
          </a:bodyPr>
          <a:lstStyle/>
          <a:p>
            <a:r>
              <a:rPr lang="en-US" dirty="0"/>
              <a:t>Long title sentence case, the standard chunk of Lorem Ipsum used since the 1500s is reproduced below for those interested.</a:t>
            </a:r>
          </a:p>
        </p:txBody>
      </p:sp>
      <p:sp>
        <p:nvSpPr>
          <p:cNvPr id="6" name="Slide Number">
            <a:extLst>
              <a:ext uri="{FF2B5EF4-FFF2-40B4-BE49-F238E27FC236}">
                <a16:creationId xmlns:a16="http://schemas.microsoft.com/office/drawing/2014/main" id="{FE5FBC96-462C-6449-B9F5-C15F58BD35C3}"/>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8" name="Content Placeholder 2">
            <a:extLst>
              <a:ext uri="{FF2B5EF4-FFF2-40B4-BE49-F238E27FC236}">
                <a16:creationId xmlns:a16="http://schemas.microsoft.com/office/drawing/2014/main" id="{544F2DA8-C8F7-D546-8902-8DC79876B1A7}"/>
              </a:ext>
            </a:extLst>
          </p:cNvPr>
          <p:cNvSpPr>
            <a:spLocks noGrp="1"/>
          </p:cNvSpPr>
          <p:nvPr>
            <p:ph sz="half" idx="1" hasCustomPrompt="1"/>
          </p:nvPr>
        </p:nvSpPr>
        <p:spPr>
          <a:xfrm>
            <a:off x="687324" y="1801368"/>
            <a:ext cx="10817352" cy="4133087"/>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4230779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1 set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183708"/>
            <a:ext cx="3355848" cy="687368"/>
          </a:xfrm>
        </p:spPr>
        <p:txBody>
          <a:bodyPr>
            <a:noAutofit/>
          </a:bodyPr>
          <a:lstStyle>
            <a:lvl1pPr>
              <a:defRPr/>
            </a:lvl1pPr>
          </a:lstStyle>
          <a:p>
            <a:pPr lvl="0"/>
            <a:r>
              <a:rPr lang="en-US" dirty="0"/>
              <a:t>Lorem Ipsum is simply dummy text of the printing</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4416552" y="1792224"/>
            <a:ext cx="3355848" cy="325602"/>
          </a:xfrm>
        </p:spPr>
        <p:txBody>
          <a:bodyPr>
            <a:noAutofit/>
          </a:bodyPr>
          <a:lstStyle>
            <a:lvl1pPr>
              <a:defRPr b="0" i="0">
                <a:solidFill>
                  <a:schemeClr val="tx1"/>
                </a:solidFill>
                <a:latin typeface="FUTURANEXT-MEDIUM" panose="020B0602020204020303" pitchFamily="34" charset="77"/>
              </a:defRPr>
            </a:lvl1pPr>
            <a:lvl2pPr>
              <a:defRPr b="1" i="0">
                <a:solidFill>
                  <a:schemeClr val="accent1"/>
                </a:solidFill>
                <a:latin typeface="Futura Next DemiBold" panose="020B0602020204020303" pitchFamily="34" charset="77"/>
              </a:defRPr>
            </a:lvl2pPr>
            <a:lvl3pPr>
              <a:defRPr b="1" i="0">
                <a:solidFill>
                  <a:schemeClr val="accent1"/>
                </a:solidFill>
                <a:latin typeface="Futura Next DemiBold" panose="020B0602020204020303" pitchFamily="34" charset="77"/>
              </a:defRPr>
            </a:lvl3pPr>
            <a:lvl4pPr>
              <a:defRPr b="1" i="0">
                <a:solidFill>
                  <a:schemeClr val="accent1"/>
                </a:solidFill>
                <a:latin typeface="Futura Next DemiBold" panose="020B0602020204020303" pitchFamily="34" charset="77"/>
              </a:defRPr>
            </a:lvl4pPr>
            <a:lvl5pPr>
              <a:defRPr b="1" i="0">
                <a:solidFill>
                  <a:schemeClr val="accent1"/>
                </a:solidFill>
                <a:latin typeface="Futura Next DemiBold" panose="020B0602020204020303" pitchFamily="34" charset="77"/>
              </a:defRPr>
            </a:lvl5pPr>
          </a:lstStyle>
          <a:p>
            <a:pPr lvl="0"/>
            <a:r>
              <a:rPr lang="en-US" dirty="0"/>
              <a:t>Subhead 2 set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5" name="Text Placeholder 4">
            <a:extLst>
              <a:ext uri="{FF2B5EF4-FFF2-40B4-BE49-F238E27FC236}">
                <a16:creationId xmlns:a16="http://schemas.microsoft.com/office/drawing/2014/main" id="{80038735-7F58-354C-9B0A-0F97C5554A59}"/>
              </a:ext>
            </a:extLst>
          </p:cNvPr>
          <p:cNvSpPr>
            <a:spLocks noGrp="1"/>
          </p:cNvSpPr>
          <p:nvPr>
            <p:ph type="body" sz="quarter" idx="16" hasCustomPrompt="1"/>
          </p:nvPr>
        </p:nvSpPr>
        <p:spPr>
          <a:xfrm>
            <a:off x="4416552" y="2183708"/>
            <a:ext cx="3355848" cy="687368"/>
          </a:xfrm>
        </p:spPr>
        <p:txBody>
          <a:bodyPr>
            <a:noAutofit/>
          </a:bodyPr>
          <a:lstStyle/>
          <a:p>
            <a:pPr lvl="0"/>
            <a:r>
              <a:rPr lang="en-US" dirty="0"/>
              <a:t>Lorem Ipsum is simply dummy text of the printing</a:t>
            </a:r>
          </a:p>
        </p:txBody>
      </p:sp>
      <p:sp>
        <p:nvSpPr>
          <p:cNvPr id="9" name="Text Placeholder 8">
            <a:extLst>
              <a:ext uri="{FF2B5EF4-FFF2-40B4-BE49-F238E27FC236}">
                <a16:creationId xmlns:a16="http://schemas.microsoft.com/office/drawing/2014/main" id="{146B2B47-2DB9-A34F-BD27-A64F793E4CF2}"/>
              </a:ext>
            </a:extLst>
          </p:cNvPr>
          <p:cNvSpPr>
            <a:spLocks noGrp="1"/>
          </p:cNvSpPr>
          <p:nvPr>
            <p:ph type="body" sz="quarter" idx="17" hasCustomPrompt="1"/>
          </p:nvPr>
        </p:nvSpPr>
        <p:spPr>
          <a:xfrm>
            <a:off x="8147304"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3 set in sentence case</a:t>
            </a:r>
          </a:p>
        </p:txBody>
      </p:sp>
      <p:sp>
        <p:nvSpPr>
          <p:cNvPr id="13" name="Text Placeholder 12">
            <a:extLst>
              <a:ext uri="{FF2B5EF4-FFF2-40B4-BE49-F238E27FC236}">
                <a16:creationId xmlns:a16="http://schemas.microsoft.com/office/drawing/2014/main" id="{F7B70832-5197-6244-BE68-2F2BF6F68738}"/>
              </a:ext>
            </a:extLst>
          </p:cNvPr>
          <p:cNvSpPr>
            <a:spLocks noGrp="1"/>
          </p:cNvSpPr>
          <p:nvPr>
            <p:ph type="body" sz="quarter" idx="18" hasCustomPrompt="1"/>
          </p:nvPr>
        </p:nvSpPr>
        <p:spPr>
          <a:xfrm>
            <a:off x="8147304" y="2183708"/>
            <a:ext cx="3355848" cy="687368"/>
          </a:xfrm>
        </p:spPr>
        <p:txBody>
          <a:bodyPr>
            <a:noAutofit/>
          </a:bodyPr>
          <a:lstStyle/>
          <a:p>
            <a:pPr lvl="0"/>
            <a:r>
              <a:rPr lang="en-US" dirty="0"/>
              <a:t>Lorem Ipsum is simply dummy text of the printing</a:t>
            </a:r>
          </a:p>
        </p:txBody>
      </p:sp>
      <p:sp>
        <p:nvSpPr>
          <p:cNvPr id="16" name="Text Placeholder 15">
            <a:extLst>
              <a:ext uri="{FF2B5EF4-FFF2-40B4-BE49-F238E27FC236}">
                <a16:creationId xmlns:a16="http://schemas.microsoft.com/office/drawing/2014/main" id="{12F2BF7D-CD1D-D043-AC6C-82BC26755EB4}"/>
              </a:ext>
            </a:extLst>
          </p:cNvPr>
          <p:cNvSpPr>
            <a:spLocks noGrp="1"/>
          </p:cNvSpPr>
          <p:nvPr>
            <p:ph type="body" sz="quarter" idx="19" hasCustomPrompt="1"/>
          </p:nvPr>
        </p:nvSpPr>
        <p:spPr>
          <a:xfrm>
            <a:off x="685800" y="3162776"/>
            <a:ext cx="3355848" cy="325602"/>
          </a:xfrm>
        </p:spPr>
        <p:txBody>
          <a:bodyPr>
            <a:noAutofit/>
          </a:bodyPr>
          <a:lstStyle>
            <a:lvl1pPr>
              <a:defRPr b="0" i="0">
                <a:latin typeface="FUTURANEXT-MEDIUM" panose="020B0602020204020303" pitchFamily="34" charset="77"/>
              </a:defRPr>
            </a:lvl1pPr>
          </a:lstStyle>
          <a:p>
            <a:pPr lvl="0"/>
            <a:r>
              <a:rPr lang="en-US" dirty="0"/>
              <a:t>Subhead 4 set in sentence case</a:t>
            </a:r>
          </a:p>
        </p:txBody>
      </p:sp>
      <p:sp>
        <p:nvSpPr>
          <p:cNvPr id="18" name="Text Placeholder 17">
            <a:extLst>
              <a:ext uri="{FF2B5EF4-FFF2-40B4-BE49-F238E27FC236}">
                <a16:creationId xmlns:a16="http://schemas.microsoft.com/office/drawing/2014/main" id="{6DABD584-22EB-7C4A-AC80-99381DEB584F}"/>
              </a:ext>
            </a:extLst>
          </p:cNvPr>
          <p:cNvSpPr>
            <a:spLocks noGrp="1"/>
          </p:cNvSpPr>
          <p:nvPr>
            <p:ph type="body" sz="quarter" idx="20" hasCustomPrompt="1"/>
          </p:nvPr>
        </p:nvSpPr>
        <p:spPr>
          <a:xfrm>
            <a:off x="685800" y="3554260"/>
            <a:ext cx="3355848" cy="687368"/>
          </a:xfrm>
        </p:spPr>
        <p:txBody>
          <a:bodyPr>
            <a:noAutofit/>
          </a:bodyPr>
          <a:lstStyle/>
          <a:p>
            <a:pPr lvl="0"/>
            <a:r>
              <a:rPr lang="en-US" dirty="0"/>
              <a:t>Lorem Ipsum is simply dummy text of the printing</a:t>
            </a:r>
          </a:p>
        </p:txBody>
      </p:sp>
      <p:sp>
        <p:nvSpPr>
          <p:cNvPr id="20" name="Text Placeholder 19">
            <a:extLst>
              <a:ext uri="{FF2B5EF4-FFF2-40B4-BE49-F238E27FC236}">
                <a16:creationId xmlns:a16="http://schemas.microsoft.com/office/drawing/2014/main" id="{4B228DCA-26E1-224C-99F6-3B312A9400CD}"/>
              </a:ext>
            </a:extLst>
          </p:cNvPr>
          <p:cNvSpPr>
            <a:spLocks noGrp="1"/>
          </p:cNvSpPr>
          <p:nvPr>
            <p:ph type="body" sz="quarter" idx="21" hasCustomPrompt="1"/>
          </p:nvPr>
        </p:nvSpPr>
        <p:spPr>
          <a:xfrm>
            <a:off x="4416552" y="3162776"/>
            <a:ext cx="3355848" cy="325602"/>
          </a:xfrm>
        </p:spPr>
        <p:txBody>
          <a:bodyPr>
            <a:noAutofit/>
          </a:bodyPr>
          <a:lstStyle>
            <a:lvl1pPr>
              <a:defRPr b="0" i="0">
                <a:latin typeface="FUTURANEXT-MEDIUM" panose="020B0602020204020303" pitchFamily="34" charset="77"/>
              </a:defRPr>
            </a:lvl1pPr>
          </a:lstStyle>
          <a:p>
            <a:pPr lvl="0"/>
            <a:r>
              <a:rPr lang="en-US" dirty="0"/>
              <a:t>Subhead 5 set in sentence case</a:t>
            </a:r>
          </a:p>
        </p:txBody>
      </p:sp>
      <p:sp>
        <p:nvSpPr>
          <p:cNvPr id="23" name="Text Placeholder 22">
            <a:extLst>
              <a:ext uri="{FF2B5EF4-FFF2-40B4-BE49-F238E27FC236}">
                <a16:creationId xmlns:a16="http://schemas.microsoft.com/office/drawing/2014/main" id="{6B89C042-414E-2041-B3FC-98F7801CD949}"/>
              </a:ext>
            </a:extLst>
          </p:cNvPr>
          <p:cNvSpPr>
            <a:spLocks noGrp="1"/>
          </p:cNvSpPr>
          <p:nvPr>
            <p:ph type="body" sz="quarter" idx="22" hasCustomPrompt="1"/>
          </p:nvPr>
        </p:nvSpPr>
        <p:spPr>
          <a:xfrm>
            <a:off x="4416552" y="3554260"/>
            <a:ext cx="3355848" cy="687368"/>
          </a:xfrm>
        </p:spPr>
        <p:txBody>
          <a:bodyPr>
            <a:noAutofit/>
          </a:bodyPr>
          <a:lstStyle/>
          <a:p>
            <a:pPr lvl="0"/>
            <a:r>
              <a:rPr lang="en-US" dirty="0"/>
              <a:t>Lorem Ipsum is simply dummy text of the printing</a:t>
            </a:r>
          </a:p>
        </p:txBody>
      </p:sp>
      <p:sp>
        <p:nvSpPr>
          <p:cNvPr id="25" name="Text Placeholder 24">
            <a:extLst>
              <a:ext uri="{FF2B5EF4-FFF2-40B4-BE49-F238E27FC236}">
                <a16:creationId xmlns:a16="http://schemas.microsoft.com/office/drawing/2014/main" id="{BB3C8C70-B0AB-AC4C-A9E3-8CAB6790B820}"/>
              </a:ext>
            </a:extLst>
          </p:cNvPr>
          <p:cNvSpPr>
            <a:spLocks noGrp="1"/>
          </p:cNvSpPr>
          <p:nvPr>
            <p:ph type="body" sz="quarter" idx="23" hasCustomPrompt="1"/>
          </p:nvPr>
        </p:nvSpPr>
        <p:spPr>
          <a:xfrm>
            <a:off x="8147304" y="3162148"/>
            <a:ext cx="3355848" cy="325602"/>
          </a:xfrm>
        </p:spPr>
        <p:txBody>
          <a:bodyPr>
            <a:noAutofit/>
          </a:bodyPr>
          <a:lstStyle>
            <a:lvl1pPr>
              <a:defRPr b="0" i="0">
                <a:latin typeface="FUTURANEXT-MEDIUM" panose="020B0602020204020303" pitchFamily="34" charset="77"/>
              </a:defRPr>
            </a:lvl1pPr>
          </a:lstStyle>
          <a:p>
            <a:pPr lvl="0"/>
            <a:r>
              <a:rPr lang="en-US" dirty="0"/>
              <a:t>Subhead 6 set in sentence case</a:t>
            </a:r>
          </a:p>
        </p:txBody>
      </p:sp>
      <p:sp>
        <p:nvSpPr>
          <p:cNvPr id="27" name="Text Placeholder 26">
            <a:extLst>
              <a:ext uri="{FF2B5EF4-FFF2-40B4-BE49-F238E27FC236}">
                <a16:creationId xmlns:a16="http://schemas.microsoft.com/office/drawing/2014/main" id="{6C5E169F-DB22-3346-8E0A-23558E336E2F}"/>
              </a:ext>
            </a:extLst>
          </p:cNvPr>
          <p:cNvSpPr>
            <a:spLocks noGrp="1"/>
          </p:cNvSpPr>
          <p:nvPr>
            <p:ph type="body" sz="quarter" idx="24" hasCustomPrompt="1"/>
          </p:nvPr>
        </p:nvSpPr>
        <p:spPr>
          <a:xfrm>
            <a:off x="8147304" y="3554260"/>
            <a:ext cx="3355848" cy="687368"/>
          </a:xfrm>
        </p:spPr>
        <p:txBody>
          <a:bodyPr>
            <a:noAutofit/>
          </a:bodyPr>
          <a:lstStyle/>
          <a:p>
            <a:pPr lvl="0"/>
            <a:r>
              <a:rPr lang="en-US" dirty="0"/>
              <a:t>Lorem Ipsum is simply dummy text of the printing</a:t>
            </a:r>
          </a:p>
        </p:txBody>
      </p:sp>
      <p:sp>
        <p:nvSpPr>
          <p:cNvPr id="29" name="Text Placeholder 28">
            <a:extLst>
              <a:ext uri="{FF2B5EF4-FFF2-40B4-BE49-F238E27FC236}">
                <a16:creationId xmlns:a16="http://schemas.microsoft.com/office/drawing/2014/main" id="{7CF2A427-4CA6-B64F-A8F1-04D3CC417CF1}"/>
              </a:ext>
            </a:extLst>
          </p:cNvPr>
          <p:cNvSpPr>
            <a:spLocks noGrp="1"/>
          </p:cNvSpPr>
          <p:nvPr>
            <p:ph type="body" sz="quarter" idx="25" hasCustomPrompt="1"/>
          </p:nvPr>
        </p:nvSpPr>
        <p:spPr>
          <a:xfrm>
            <a:off x="685800" y="4554372"/>
            <a:ext cx="3355848" cy="325602"/>
          </a:xfrm>
        </p:spPr>
        <p:txBody>
          <a:bodyPr>
            <a:noAutofit/>
          </a:bodyPr>
          <a:lstStyle>
            <a:lvl1pPr>
              <a:defRPr b="0" i="0">
                <a:latin typeface="FUTURANEXT-MEDIUM" panose="020B0602020204020303" pitchFamily="34" charset="77"/>
              </a:defRPr>
            </a:lvl1pPr>
          </a:lstStyle>
          <a:p>
            <a:pPr lvl="0"/>
            <a:r>
              <a:rPr lang="en-US" dirty="0"/>
              <a:t>Subhead 7 set in sentence case</a:t>
            </a:r>
          </a:p>
        </p:txBody>
      </p:sp>
      <p:sp>
        <p:nvSpPr>
          <p:cNvPr id="31" name="Text Placeholder 30">
            <a:extLst>
              <a:ext uri="{FF2B5EF4-FFF2-40B4-BE49-F238E27FC236}">
                <a16:creationId xmlns:a16="http://schemas.microsoft.com/office/drawing/2014/main" id="{AA078503-8E34-C643-97DC-8E03AA5552D3}"/>
              </a:ext>
            </a:extLst>
          </p:cNvPr>
          <p:cNvSpPr>
            <a:spLocks noGrp="1"/>
          </p:cNvSpPr>
          <p:nvPr>
            <p:ph type="body" sz="quarter" idx="26" hasCustomPrompt="1"/>
          </p:nvPr>
        </p:nvSpPr>
        <p:spPr>
          <a:xfrm>
            <a:off x="685800" y="4945856"/>
            <a:ext cx="3355848" cy="687368"/>
          </a:xfrm>
        </p:spPr>
        <p:txBody>
          <a:bodyPr>
            <a:noAutofit/>
          </a:bodyPr>
          <a:lstStyle/>
          <a:p>
            <a:pPr lvl="0"/>
            <a:r>
              <a:rPr lang="en-US" dirty="0"/>
              <a:t>Lorem Ipsum is simply dummy text of the printing</a:t>
            </a:r>
          </a:p>
        </p:txBody>
      </p:sp>
      <p:sp>
        <p:nvSpPr>
          <p:cNvPr id="33" name="Text Placeholder 32">
            <a:extLst>
              <a:ext uri="{FF2B5EF4-FFF2-40B4-BE49-F238E27FC236}">
                <a16:creationId xmlns:a16="http://schemas.microsoft.com/office/drawing/2014/main" id="{09379495-DD41-D34E-8D15-C8F69A1D4092}"/>
              </a:ext>
            </a:extLst>
          </p:cNvPr>
          <p:cNvSpPr>
            <a:spLocks noGrp="1"/>
          </p:cNvSpPr>
          <p:nvPr>
            <p:ph type="body" sz="quarter" idx="27" hasCustomPrompt="1"/>
          </p:nvPr>
        </p:nvSpPr>
        <p:spPr>
          <a:xfrm>
            <a:off x="4416552" y="4554372"/>
            <a:ext cx="3355848" cy="325602"/>
          </a:xfrm>
        </p:spPr>
        <p:txBody>
          <a:bodyPr>
            <a:noAutofit/>
          </a:bodyPr>
          <a:lstStyle>
            <a:lvl1pPr>
              <a:defRPr b="0" i="0">
                <a:latin typeface="FUTURANEXT-MEDIUM" panose="020B0602020204020303" pitchFamily="34" charset="77"/>
              </a:defRPr>
            </a:lvl1pPr>
          </a:lstStyle>
          <a:p>
            <a:pPr lvl="0"/>
            <a:r>
              <a:rPr lang="en-US" dirty="0"/>
              <a:t>Subhead 8 set in sentence case</a:t>
            </a:r>
          </a:p>
        </p:txBody>
      </p:sp>
      <p:sp>
        <p:nvSpPr>
          <p:cNvPr id="35" name="Text Placeholder 34">
            <a:extLst>
              <a:ext uri="{FF2B5EF4-FFF2-40B4-BE49-F238E27FC236}">
                <a16:creationId xmlns:a16="http://schemas.microsoft.com/office/drawing/2014/main" id="{0DCE7A00-1269-A546-BDFE-C2FF794AA451}"/>
              </a:ext>
            </a:extLst>
          </p:cNvPr>
          <p:cNvSpPr>
            <a:spLocks noGrp="1"/>
          </p:cNvSpPr>
          <p:nvPr>
            <p:ph type="body" sz="quarter" idx="28" hasCustomPrompt="1"/>
          </p:nvPr>
        </p:nvSpPr>
        <p:spPr>
          <a:xfrm>
            <a:off x="4416552" y="4945856"/>
            <a:ext cx="3355848" cy="687368"/>
          </a:xfrm>
        </p:spPr>
        <p:txBody>
          <a:bodyPr>
            <a:noAutofit/>
          </a:bodyPr>
          <a:lstStyle/>
          <a:p>
            <a:pPr lvl="0"/>
            <a:r>
              <a:rPr lang="en-US" dirty="0"/>
              <a:t>Lorem Ipsum is simply dummy text of the printing</a:t>
            </a:r>
          </a:p>
        </p:txBody>
      </p:sp>
      <p:sp>
        <p:nvSpPr>
          <p:cNvPr id="37" name="Text Placeholder 36">
            <a:extLst>
              <a:ext uri="{FF2B5EF4-FFF2-40B4-BE49-F238E27FC236}">
                <a16:creationId xmlns:a16="http://schemas.microsoft.com/office/drawing/2014/main" id="{FD248224-7529-2A49-84F9-7E7326B008F1}"/>
              </a:ext>
            </a:extLst>
          </p:cNvPr>
          <p:cNvSpPr>
            <a:spLocks noGrp="1"/>
          </p:cNvSpPr>
          <p:nvPr>
            <p:ph type="body" sz="quarter" idx="29" hasCustomPrompt="1"/>
          </p:nvPr>
        </p:nvSpPr>
        <p:spPr>
          <a:xfrm>
            <a:off x="8147304" y="4554372"/>
            <a:ext cx="3355848" cy="325602"/>
          </a:xfrm>
        </p:spPr>
        <p:txBody>
          <a:bodyPr>
            <a:noAutofit/>
          </a:bodyPr>
          <a:lstStyle>
            <a:lvl1pPr>
              <a:defRPr b="0" i="0">
                <a:latin typeface="FUTURANEXT-MEDIUM" panose="020B0602020204020303" pitchFamily="34" charset="77"/>
              </a:defRPr>
            </a:lvl1pPr>
          </a:lstStyle>
          <a:p>
            <a:pPr lvl="0"/>
            <a:r>
              <a:rPr lang="en-US" dirty="0"/>
              <a:t>Subhead 9 set in sentence case</a:t>
            </a:r>
          </a:p>
        </p:txBody>
      </p:sp>
      <p:sp>
        <p:nvSpPr>
          <p:cNvPr id="39" name="Text Placeholder 38">
            <a:extLst>
              <a:ext uri="{FF2B5EF4-FFF2-40B4-BE49-F238E27FC236}">
                <a16:creationId xmlns:a16="http://schemas.microsoft.com/office/drawing/2014/main" id="{68AA7D93-9493-5940-91FB-EBDE4EE3F7DE}"/>
              </a:ext>
            </a:extLst>
          </p:cNvPr>
          <p:cNvSpPr>
            <a:spLocks noGrp="1"/>
          </p:cNvSpPr>
          <p:nvPr>
            <p:ph type="body" sz="quarter" idx="30" hasCustomPrompt="1"/>
          </p:nvPr>
        </p:nvSpPr>
        <p:spPr>
          <a:xfrm>
            <a:off x="8147304" y="4945856"/>
            <a:ext cx="3355848" cy="687368"/>
          </a:xfrm>
        </p:spPr>
        <p:txBody>
          <a:bodyPr>
            <a:noAutofit/>
          </a:bodyPr>
          <a:lstStyle/>
          <a:p>
            <a:pPr lvl="0"/>
            <a:r>
              <a:rPr lang="en-US" dirty="0"/>
              <a:t>Lorem Ipsum is simply dummy text of the printing</a:t>
            </a:r>
          </a:p>
        </p:txBody>
      </p:sp>
    </p:spTree>
    <p:extLst>
      <p:ext uri="{BB962C8B-B14F-4D97-AF65-F5344CB8AC3E}">
        <p14:creationId xmlns:p14="http://schemas.microsoft.com/office/powerpoint/2010/main" val="3721061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927652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3793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0D2B205E-2B99-F942-9536-39CA203E2B51}"/>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18717703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Cover — Red Backgroun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22887631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ck 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355691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3657600" anchor="ctr" anchorCtr="0"/>
          <a:lstStyle>
            <a:lvl1pPr marL="0" indent="0" algn="ctr">
              <a:lnSpc>
                <a:spcPct val="100000"/>
              </a:lnSpc>
              <a:spcBef>
                <a:spcPts val="0"/>
              </a:spcBef>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7" name="Picture 3" descr="Publicis Sapient Logo">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w/ aperture">
    <p:bg>
      <p:bgPr>
        <a:solidFill>
          <a:schemeClr val="bg1"/>
        </a:solidFill>
        <a:effectLst/>
      </p:bgPr>
    </p:bg>
    <p:spTree>
      <p:nvGrpSpPr>
        <p:cNvPr id="1" name=""/>
        <p:cNvGrpSpPr/>
        <p:nvPr/>
      </p:nvGrpSpPr>
      <p:grpSpPr>
        <a:xfrm>
          <a:off x="0" y="0"/>
          <a:ext cx="0" cy="0"/>
          <a:chOff x="0" y="0"/>
          <a:chExt cx="0" cy="0"/>
        </a:xfrm>
      </p:grpSpPr>
      <p:sp>
        <p:nvSpPr>
          <p:cNvPr id="7"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2895600" y="685800"/>
            <a:ext cx="6400800"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2895600" y="2265052"/>
            <a:ext cx="6400800" cy="200055"/>
          </a:xfrm>
        </p:spPr>
        <p:txBody>
          <a:bodyPr anchor="ctr" anchorCtr="0">
            <a:spAutoFit/>
          </a:bodyPr>
          <a:lstStyle>
            <a:lvl1pPr marL="0" indent="0" algn="ctr">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Aperture">
            <a:extLst>
              <a:ext uri="{FF2B5EF4-FFF2-40B4-BE49-F238E27FC236}">
                <a16:creationId xmlns:a16="http://schemas.microsoft.com/office/drawing/2014/main" id="{D3F5D70B-432F-E947-8A8C-D2EF8B5013A3}"/>
              </a:ext>
              <a:ext uri="{C183D7F6-B498-43B3-948B-1728B52AA6E4}">
                <adec:decorative xmlns:adec="http://schemas.microsoft.com/office/drawing/2017/decorative" val="1"/>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9" name="Picture 3" descr="Publicis Sapient Logo">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AF600E54-EBEC-644C-8B2B-2FB29174B9F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latin typeface="FuturaNext-Medium" panose="020B0602020204020303" pitchFamily="34" charset="77"/>
              </a:rPr>
              <a:pPr algn="r"/>
              <a:t>‹#›</a:t>
            </a:fld>
            <a:endParaRPr lang="en-US" sz="600" b="0" i="0" dirty="0">
              <a:latin typeface="FuturaNext-Medium" panose="020B0602020204020303" pitchFamily="34" charset="77"/>
            </a:endParaRPr>
          </a:p>
        </p:txBody>
      </p:sp>
    </p:spTree>
    <p:extLst>
      <p:ext uri="{BB962C8B-B14F-4D97-AF65-F5344CB8AC3E}">
        <p14:creationId xmlns:p14="http://schemas.microsoft.com/office/powerpoint/2010/main" val="78061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1E3F254D-1233-9C4B-A978-627C34A8FDF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2096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469087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7400"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7" name="Slide Number">
            <a:extLst>
              <a:ext uri="{FF2B5EF4-FFF2-40B4-BE49-F238E27FC236}">
                <a16:creationId xmlns:a16="http://schemas.microsoft.com/office/drawing/2014/main" id="{EE0DB684-19BD-C745-BF21-9EA3998D095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843810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7.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342900" algn="l" defTabSz="914400" rtl="0" eaLnBrk="1" latinLnBrk="0" hangingPunct="1">
        <a:lnSpc>
          <a:spcPct val="1700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6"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25" r:id="rId3"/>
    <p:sldLayoutId id="2147483726" r:id="rId4"/>
    <p:sldLayoutId id="2147483722" r:id="rId5"/>
    <p:sldLayoutId id="2147483723" r:id="rId6"/>
    <p:sldLayoutId id="2147483719" r:id="rId7"/>
    <p:sldLayoutId id="2147483720" r:id="rId8"/>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17" r:id="rId3"/>
    <p:sldLayoutId id="2147483733" r:id="rId4"/>
    <p:sldLayoutId id="2147483702" r:id="rId5"/>
    <p:sldLayoutId id="2147483718" r:id="rId6"/>
    <p:sldLayoutId id="2147483701" r:id="rId7"/>
    <p:sldLayoutId id="2147483708" r:id="rId8"/>
    <p:sldLayoutId id="2147483706" r:id="rId9"/>
    <p:sldLayoutId id="2147483703" r:id="rId10"/>
    <p:sldLayoutId id="2147483728" r:id="rId11"/>
    <p:sldLayoutId id="2147483704" r:id="rId12"/>
    <p:sldLayoutId id="2147483738" r:id="rId13"/>
    <p:sldLayoutId id="2147483739" r:id="rId14"/>
    <p:sldLayoutId id="2147483736" r:id="rId15"/>
    <p:sldLayoutId id="2147483734" r:id="rId16"/>
    <p:sldLayoutId id="2147483709" r:id="rId17"/>
    <p:sldLayoutId id="2147483740" r:id="rId18"/>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userDrawn="1">
          <p15:clr>
            <a:srgbClr val="F26B43"/>
          </p15:clr>
        </p15:guide>
        <p15:guide id="28" orient="horz" pos="2160" userDrawn="1">
          <p15:clr>
            <a:srgbClr val="F26B43"/>
          </p15:clr>
        </p15:guide>
        <p15:guide id="29"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35"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8.xml"/><Relationship Id="rId5" Type="http://schemas.openxmlformats.org/officeDocument/2006/relationships/image" Target="../media/image6.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8.xml"/><Relationship Id="rId5" Type="http://schemas.openxmlformats.org/officeDocument/2006/relationships/image" Target="../media/image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hidden="1">
            <a:extLst>
              <a:ext uri="{FF2B5EF4-FFF2-40B4-BE49-F238E27FC236}">
                <a16:creationId xmlns:a16="http://schemas.microsoft.com/office/drawing/2014/main" id="{9561EEEB-F70D-8740-B47E-51F7ADA07835}"/>
              </a:ext>
            </a:extLst>
          </p:cNvPr>
          <p:cNvSpPr>
            <a:spLocks noGrp="1"/>
          </p:cNvSpPr>
          <p:nvPr>
            <p:ph type="title"/>
          </p:nvPr>
        </p:nvSpPr>
        <p:spPr/>
        <p:txBody>
          <a:bodyPr/>
          <a:lstStyle/>
          <a:p>
            <a:r>
              <a:rPr lang="en-US" dirty="0"/>
              <a:t>Publicis Sapient Logo</a:t>
            </a:r>
          </a:p>
        </p:txBody>
      </p:sp>
    </p:spTree>
    <p:extLst>
      <p:ext uri="{BB962C8B-B14F-4D97-AF65-F5344CB8AC3E}">
        <p14:creationId xmlns:p14="http://schemas.microsoft.com/office/powerpoint/2010/main" val="103574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FAD6-35DD-D572-C615-7876675C3A0E}"/>
              </a:ext>
            </a:extLst>
          </p:cNvPr>
          <p:cNvSpPr txBox="1">
            <a:spLocks/>
          </p:cNvSpPr>
          <p:nvPr/>
        </p:nvSpPr>
        <p:spPr>
          <a:xfrm>
            <a:off x="516987" y="529562"/>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Output</a:t>
            </a:r>
            <a:endParaRPr lang="en-IN" dirty="0">
              <a:solidFill>
                <a:srgbClr val="FF0000"/>
              </a:solidFill>
            </a:endParaRPr>
          </a:p>
        </p:txBody>
      </p:sp>
      <p:pic>
        <p:nvPicPr>
          <p:cNvPr id="3" name="Picture 2">
            <a:extLst>
              <a:ext uri="{FF2B5EF4-FFF2-40B4-BE49-F238E27FC236}">
                <a16:creationId xmlns:a16="http://schemas.microsoft.com/office/drawing/2014/main" id="{F077AF8B-E66A-FED6-FC36-E17F3626A218}"/>
              </a:ext>
            </a:extLst>
          </p:cNvPr>
          <p:cNvPicPr>
            <a:picLocks noChangeAspect="1"/>
          </p:cNvPicPr>
          <p:nvPr/>
        </p:nvPicPr>
        <p:blipFill>
          <a:blip r:embed="rId2"/>
          <a:stretch>
            <a:fillRect/>
          </a:stretch>
        </p:blipFill>
        <p:spPr>
          <a:xfrm>
            <a:off x="369375" y="5652226"/>
            <a:ext cx="1003352" cy="711237"/>
          </a:xfrm>
          <a:prstGeom prst="rect">
            <a:avLst/>
          </a:prstGeom>
        </p:spPr>
      </p:pic>
      <p:pic>
        <p:nvPicPr>
          <p:cNvPr id="6" name="Picture 5">
            <a:extLst>
              <a:ext uri="{FF2B5EF4-FFF2-40B4-BE49-F238E27FC236}">
                <a16:creationId xmlns:a16="http://schemas.microsoft.com/office/drawing/2014/main" id="{F9296415-FA73-1299-6A5C-30604A1C3277}"/>
              </a:ext>
            </a:extLst>
          </p:cNvPr>
          <p:cNvPicPr>
            <a:picLocks noChangeAspect="1"/>
          </p:cNvPicPr>
          <p:nvPr/>
        </p:nvPicPr>
        <p:blipFill>
          <a:blip r:embed="rId3"/>
          <a:stretch>
            <a:fillRect/>
          </a:stretch>
        </p:blipFill>
        <p:spPr>
          <a:xfrm>
            <a:off x="2103120" y="1198880"/>
            <a:ext cx="8575039" cy="4453346"/>
          </a:xfrm>
          <a:prstGeom prst="rect">
            <a:avLst/>
          </a:prstGeom>
        </p:spPr>
      </p:pic>
    </p:spTree>
    <p:extLst>
      <p:ext uri="{BB962C8B-B14F-4D97-AF65-F5344CB8AC3E}">
        <p14:creationId xmlns:p14="http://schemas.microsoft.com/office/powerpoint/2010/main" val="2524905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BEB5-F63E-A257-699B-1DF211F5D7F7}"/>
              </a:ext>
            </a:extLst>
          </p:cNvPr>
          <p:cNvSpPr>
            <a:spLocks noGrp="1"/>
          </p:cNvSpPr>
          <p:nvPr>
            <p:ph type="title"/>
          </p:nvPr>
        </p:nvSpPr>
        <p:spPr>
          <a:xfrm>
            <a:off x="516987" y="529562"/>
            <a:ext cx="5221224" cy="357406"/>
          </a:xfrm>
        </p:spPr>
        <p:txBody>
          <a:bodyPr/>
          <a:lstStyle/>
          <a:p>
            <a:r>
              <a:rPr lang="en-US" dirty="0">
                <a:solidFill>
                  <a:srgbClr val="FF0000"/>
                </a:solidFill>
              </a:rPr>
              <a:t>Implementation</a:t>
            </a:r>
            <a:endParaRPr lang="en-IN" dirty="0">
              <a:solidFill>
                <a:srgbClr val="FF0000"/>
              </a:solidFill>
            </a:endParaRPr>
          </a:p>
        </p:txBody>
      </p:sp>
      <p:sp>
        <p:nvSpPr>
          <p:cNvPr id="3" name="Text Placeholder 2">
            <a:extLst>
              <a:ext uri="{FF2B5EF4-FFF2-40B4-BE49-F238E27FC236}">
                <a16:creationId xmlns:a16="http://schemas.microsoft.com/office/drawing/2014/main" id="{45918ECE-AF71-2229-546D-839AAB7ECEBF}"/>
              </a:ext>
            </a:extLst>
          </p:cNvPr>
          <p:cNvSpPr>
            <a:spLocks noGrp="1"/>
          </p:cNvSpPr>
          <p:nvPr>
            <p:ph type="body" sz="quarter" idx="10"/>
          </p:nvPr>
        </p:nvSpPr>
        <p:spPr>
          <a:xfrm>
            <a:off x="348449" y="1927862"/>
            <a:ext cx="5221224" cy="3599287"/>
          </a:xfrm>
        </p:spPr>
        <p:txBody>
          <a:bodyPr/>
          <a:lstStyle/>
          <a:p>
            <a:r>
              <a:rPr lang="en-US" dirty="0"/>
              <a:t>The following topics have been covered in this project.</a:t>
            </a:r>
          </a:p>
          <a:p>
            <a:endParaRPr lang="en-US" dirty="0"/>
          </a:p>
          <a:p>
            <a:pPr marL="285750" indent="-285750">
              <a:buFont typeface="Arial" panose="020B0604020202020204" pitchFamily="34" charset="0"/>
              <a:buChar char="•"/>
            </a:pPr>
            <a:r>
              <a:rPr lang="en-US" sz="1600" dirty="0" err="1"/>
              <a:t>ReadLine</a:t>
            </a:r>
            <a:r>
              <a:rPr lang="en-US" sz="1600" dirty="0"/>
              <a:t> Module</a:t>
            </a:r>
          </a:p>
          <a:p>
            <a:pPr marL="285750" indent="-285750">
              <a:buFont typeface="Arial" panose="020B0604020202020204" pitchFamily="34" charset="0"/>
              <a:buChar char="•"/>
            </a:pPr>
            <a:r>
              <a:rPr lang="en-US" sz="1600" dirty="0"/>
              <a:t>MongoDB Connection</a:t>
            </a:r>
          </a:p>
          <a:p>
            <a:pPr marL="285750" indent="-285750">
              <a:buFont typeface="Arial" panose="020B0604020202020204" pitchFamily="34" charset="0"/>
              <a:buChar char="•"/>
            </a:pPr>
            <a:r>
              <a:rPr lang="en-US" sz="1600" dirty="0"/>
              <a:t>Asynchronous Programming</a:t>
            </a:r>
          </a:p>
          <a:p>
            <a:pPr marL="285750" indent="-285750">
              <a:buFont typeface="Arial" panose="020B0604020202020204" pitchFamily="34" charset="0"/>
              <a:buChar char="•"/>
            </a:pPr>
            <a:r>
              <a:rPr lang="en-US" sz="1600" dirty="0"/>
              <a:t>Function Definitions</a:t>
            </a:r>
          </a:p>
          <a:p>
            <a:pPr marL="285750" indent="-285750">
              <a:buFont typeface="Arial" panose="020B0604020202020204" pitchFamily="34" charset="0"/>
              <a:buChar char="•"/>
            </a:pPr>
            <a:r>
              <a:rPr lang="en-US" sz="1600" dirty="0"/>
              <a:t>Regular Expressions</a:t>
            </a:r>
          </a:p>
          <a:p>
            <a:pPr marL="285750" indent="-285750">
              <a:buFont typeface="Arial" panose="020B0604020202020204" pitchFamily="34" charset="0"/>
              <a:buChar char="•"/>
            </a:pPr>
            <a:r>
              <a:rPr lang="en-US" sz="1600" dirty="0"/>
              <a:t>While loop</a:t>
            </a:r>
          </a:p>
          <a:p>
            <a:pPr marL="285750" indent="-285750">
              <a:buFont typeface="Arial" panose="020B0604020202020204" pitchFamily="34" charset="0"/>
              <a:buChar char="•"/>
            </a:pPr>
            <a:r>
              <a:rPr lang="en-US" sz="1600" dirty="0"/>
              <a:t>User Input Handling</a:t>
            </a:r>
          </a:p>
          <a:p>
            <a:pPr marL="285750" indent="-285750">
              <a:buFont typeface="Arial" panose="020B0604020202020204" pitchFamily="34" charset="0"/>
              <a:buChar char="•"/>
            </a:pPr>
            <a:r>
              <a:rPr lang="en-US" sz="1600" dirty="0"/>
              <a:t>Validation and Error Handling</a:t>
            </a:r>
          </a:p>
          <a:p>
            <a:pPr marL="285750" indent="-285750">
              <a:buFont typeface="Arial" panose="020B0604020202020204" pitchFamily="34" charset="0"/>
              <a:buChar char="•"/>
            </a:pPr>
            <a:r>
              <a:rPr lang="en-US" sz="1600" dirty="0"/>
              <a:t>Main Function Execution</a:t>
            </a:r>
          </a:p>
        </p:txBody>
      </p:sp>
      <p:pic>
        <p:nvPicPr>
          <p:cNvPr id="5" name="Picture 4">
            <a:extLst>
              <a:ext uri="{FF2B5EF4-FFF2-40B4-BE49-F238E27FC236}">
                <a16:creationId xmlns:a16="http://schemas.microsoft.com/office/drawing/2014/main" id="{B68644F2-A8F2-A5ED-5E47-5D34683565FB}"/>
              </a:ext>
            </a:extLst>
          </p:cNvPr>
          <p:cNvPicPr>
            <a:picLocks noChangeAspect="1"/>
          </p:cNvPicPr>
          <p:nvPr/>
        </p:nvPicPr>
        <p:blipFill>
          <a:blip r:embed="rId3"/>
          <a:stretch>
            <a:fillRect/>
          </a:stretch>
        </p:blipFill>
        <p:spPr>
          <a:xfrm>
            <a:off x="10716065" y="5859898"/>
            <a:ext cx="914400" cy="495300"/>
          </a:xfrm>
          <a:prstGeom prst="rect">
            <a:avLst/>
          </a:prstGeom>
        </p:spPr>
      </p:pic>
      <p:sp>
        <p:nvSpPr>
          <p:cNvPr id="4" name="Title 1">
            <a:extLst>
              <a:ext uri="{FF2B5EF4-FFF2-40B4-BE49-F238E27FC236}">
                <a16:creationId xmlns:a16="http://schemas.microsoft.com/office/drawing/2014/main" id="{ABBE471E-7001-8DEE-CDDA-9CC79E7ED5DE}"/>
              </a:ext>
            </a:extLst>
          </p:cNvPr>
          <p:cNvSpPr txBox="1">
            <a:spLocks/>
          </p:cNvSpPr>
          <p:nvPr/>
        </p:nvSpPr>
        <p:spPr>
          <a:xfrm>
            <a:off x="1060704" y="922978"/>
            <a:ext cx="5221224" cy="357406"/>
          </a:xfrm>
          <a:prstGeom prst="rect">
            <a:avLst/>
          </a:prstGeom>
        </p:spPr>
        <p:txBody>
          <a:bodyPr vert="horz" lIns="0" tIns="0" rIns="0" bIns="0" rtlCol="0" anchor="t" anchorCtr="0">
            <a:sp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marL="342900" indent="-342900">
              <a:buFont typeface="Arial" panose="020B0604020202020204" pitchFamily="34" charset="0"/>
              <a:buChar char="•"/>
            </a:pPr>
            <a:r>
              <a:rPr lang="en-US" dirty="0">
                <a:solidFill>
                  <a:srgbClr val="FF0000"/>
                </a:solidFill>
              </a:rPr>
              <a:t>NodeJS and MongoDB</a:t>
            </a:r>
            <a:endParaRPr lang="en-IN" dirty="0">
              <a:solidFill>
                <a:srgbClr val="FF0000"/>
              </a:solidFill>
            </a:endParaRPr>
          </a:p>
        </p:txBody>
      </p:sp>
      <p:pic>
        <p:nvPicPr>
          <p:cNvPr id="10" name="Picture Placeholder 9" descr="A room with a computer server&#10;&#10;Description automatically generated with medium confidence">
            <a:extLst>
              <a:ext uri="{FF2B5EF4-FFF2-40B4-BE49-F238E27FC236}">
                <a16:creationId xmlns:a16="http://schemas.microsoft.com/office/drawing/2014/main" id="{A2B8F68A-4000-2BD9-56DC-8F46AC7DF22D}"/>
              </a:ext>
            </a:extLst>
          </p:cNvPr>
          <p:cNvPicPr>
            <a:picLocks noGrp="1" noChangeAspect="1"/>
          </p:cNvPicPr>
          <p:nvPr>
            <p:ph type="pic" sz="quarter" idx="14"/>
          </p:nvPr>
        </p:nvPicPr>
        <p:blipFill>
          <a:blip r:embed="rId4"/>
          <a:srcRect l="21273" r="21273"/>
          <a:stretch>
            <a:fillRect/>
          </a:stretch>
        </p:blipFill>
        <p:spPr/>
      </p:pic>
      <p:pic>
        <p:nvPicPr>
          <p:cNvPr id="11" name="Picture 10">
            <a:extLst>
              <a:ext uri="{FF2B5EF4-FFF2-40B4-BE49-F238E27FC236}">
                <a16:creationId xmlns:a16="http://schemas.microsoft.com/office/drawing/2014/main" id="{E4723E28-0ABB-5AC3-E356-EA24651C7177}"/>
              </a:ext>
            </a:extLst>
          </p:cNvPr>
          <p:cNvPicPr>
            <a:picLocks noChangeAspect="1"/>
          </p:cNvPicPr>
          <p:nvPr/>
        </p:nvPicPr>
        <p:blipFill>
          <a:blip r:embed="rId3"/>
          <a:stretch>
            <a:fillRect/>
          </a:stretch>
        </p:blipFill>
        <p:spPr>
          <a:xfrm>
            <a:off x="10868465" y="6012298"/>
            <a:ext cx="914400" cy="495300"/>
          </a:xfrm>
          <a:prstGeom prst="rect">
            <a:avLst/>
          </a:prstGeom>
        </p:spPr>
      </p:pic>
    </p:spTree>
    <p:extLst>
      <p:ext uri="{BB962C8B-B14F-4D97-AF65-F5344CB8AC3E}">
        <p14:creationId xmlns:p14="http://schemas.microsoft.com/office/powerpoint/2010/main" val="1977053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AA45F-7E6C-E3EE-70B6-D9D7BC27B4DF}"/>
              </a:ext>
            </a:extLst>
          </p:cNvPr>
          <p:cNvSpPr txBox="1">
            <a:spLocks/>
          </p:cNvSpPr>
          <p:nvPr/>
        </p:nvSpPr>
        <p:spPr>
          <a:xfrm>
            <a:off x="516987" y="322724"/>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Overview</a:t>
            </a:r>
            <a:endParaRPr lang="en-IN" dirty="0">
              <a:solidFill>
                <a:srgbClr val="FF0000"/>
              </a:solidFill>
            </a:endParaRPr>
          </a:p>
        </p:txBody>
      </p:sp>
      <p:sp>
        <p:nvSpPr>
          <p:cNvPr id="7" name="TextBox 6">
            <a:extLst>
              <a:ext uri="{FF2B5EF4-FFF2-40B4-BE49-F238E27FC236}">
                <a16:creationId xmlns:a16="http://schemas.microsoft.com/office/drawing/2014/main" id="{4665293F-5B3E-9F4D-049E-A35C4F3362BF}"/>
              </a:ext>
            </a:extLst>
          </p:cNvPr>
          <p:cNvSpPr txBox="1"/>
          <p:nvPr/>
        </p:nvSpPr>
        <p:spPr>
          <a:xfrm>
            <a:off x="1354015" y="1196838"/>
            <a:ext cx="9857935"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t>User Interaction Setup:</a:t>
            </a:r>
          </a:p>
          <a:p>
            <a:r>
              <a:rPr lang="en-US" sz="1600" dirty="0"/>
              <a:t>	   - Utilizes Node.js's `</a:t>
            </a:r>
            <a:r>
              <a:rPr lang="en-US" sz="1600" dirty="0" err="1"/>
              <a:t>readline</a:t>
            </a:r>
            <a:r>
              <a:rPr lang="en-US" sz="1600" dirty="0"/>
              <a:t>` module for user interaction, prompting the user for various information.</a:t>
            </a:r>
          </a:p>
          <a:p>
            <a:r>
              <a:rPr lang="en-US" sz="1600" dirty="0"/>
              <a:t>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Arial" panose="020B0604020202020204" pitchFamily="34" charset="0"/>
              <a:buChar char="•"/>
            </a:pPr>
            <a:r>
              <a:rPr lang="en-US" sz="1600" dirty="0"/>
              <a:t>MongoDB Connection Configuration:</a:t>
            </a:r>
          </a:p>
          <a:p>
            <a:r>
              <a:rPr lang="en-US" sz="1600" dirty="0"/>
              <a:t> 	   - Configures the MongoDB connection using the provided URI and options for connection settings.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3" name="Picture 2">
            <a:extLst>
              <a:ext uri="{FF2B5EF4-FFF2-40B4-BE49-F238E27FC236}">
                <a16:creationId xmlns:a16="http://schemas.microsoft.com/office/drawing/2014/main" id="{19737C1D-010C-74E1-3082-1996D6DF34BD}"/>
              </a:ext>
            </a:extLst>
          </p:cNvPr>
          <p:cNvPicPr>
            <a:picLocks noChangeAspect="1"/>
          </p:cNvPicPr>
          <p:nvPr/>
        </p:nvPicPr>
        <p:blipFill>
          <a:blip r:embed="rId2"/>
          <a:stretch>
            <a:fillRect/>
          </a:stretch>
        </p:blipFill>
        <p:spPr>
          <a:xfrm>
            <a:off x="783072" y="2596911"/>
            <a:ext cx="4955139" cy="832089"/>
          </a:xfrm>
          <a:prstGeom prst="rect">
            <a:avLst/>
          </a:prstGeom>
        </p:spPr>
      </p:pic>
      <p:pic>
        <p:nvPicPr>
          <p:cNvPr id="6" name="Picture 5">
            <a:extLst>
              <a:ext uri="{FF2B5EF4-FFF2-40B4-BE49-F238E27FC236}">
                <a16:creationId xmlns:a16="http://schemas.microsoft.com/office/drawing/2014/main" id="{F6B251FC-B295-11C0-24D4-C9A0144A4869}"/>
              </a:ext>
            </a:extLst>
          </p:cNvPr>
          <p:cNvPicPr>
            <a:picLocks noChangeAspect="1"/>
          </p:cNvPicPr>
          <p:nvPr/>
        </p:nvPicPr>
        <p:blipFill>
          <a:blip r:embed="rId3"/>
          <a:stretch>
            <a:fillRect/>
          </a:stretch>
        </p:blipFill>
        <p:spPr>
          <a:xfrm>
            <a:off x="2331261" y="5428479"/>
            <a:ext cx="6813900" cy="800141"/>
          </a:xfrm>
          <a:prstGeom prst="rect">
            <a:avLst/>
          </a:prstGeom>
        </p:spPr>
      </p:pic>
      <p:pic>
        <p:nvPicPr>
          <p:cNvPr id="9" name="Picture 8">
            <a:extLst>
              <a:ext uri="{FF2B5EF4-FFF2-40B4-BE49-F238E27FC236}">
                <a16:creationId xmlns:a16="http://schemas.microsoft.com/office/drawing/2014/main" id="{C640F0B5-5D40-B535-B541-B16A98AB3BA1}"/>
              </a:ext>
            </a:extLst>
          </p:cNvPr>
          <p:cNvPicPr>
            <a:picLocks noChangeAspect="1"/>
          </p:cNvPicPr>
          <p:nvPr/>
        </p:nvPicPr>
        <p:blipFill>
          <a:blip r:embed="rId4"/>
          <a:stretch>
            <a:fillRect/>
          </a:stretch>
        </p:blipFill>
        <p:spPr>
          <a:xfrm>
            <a:off x="6595381" y="2063824"/>
            <a:ext cx="4813547" cy="1847945"/>
          </a:xfrm>
          <a:prstGeom prst="rect">
            <a:avLst/>
          </a:prstGeom>
        </p:spPr>
      </p:pic>
      <p:pic>
        <p:nvPicPr>
          <p:cNvPr id="2" name="Picture 1">
            <a:extLst>
              <a:ext uri="{FF2B5EF4-FFF2-40B4-BE49-F238E27FC236}">
                <a16:creationId xmlns:a16="http://schemas.microsoft.com/office/drawing/2014/main" id="{8A7699EC-7B2E-19E9-0CC0-24163C11FAA3}"/>
              </a:ext>
            </a:extLst>
          </p:cNvPr>
          <p:cNvPicPr>
            <a:picLocks noChangeAspect="1"/>
          </p:cNvPicPr>
          <p:nvPr/>
        </p:nvPicPr>
        <p:blipFill>
          <a:blip r:embed="rId5"/>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390494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A3C-1CD1-3F1B-7BA5-5DA8D2C56246}"/>
              </a:ext>
            </a:extLst>
          </p:cNvPr>
          <p:cNvSpPr txBox="1">
            <a:spLocks/>
          </p:cNvSpPr>
          <p:nvPr/>
        </p:nvSpPr>
        <p:spPr>
          <a:xfrm>
            <a:off x="516987" y="322724"/>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Overview</a:t>
            </a:r>
            <a:endParaRPr lang="en-IN" dirty="0">
              <a:solidFill>
                <a:srgbClr val="FF0000"/>
              </a:solidFill>
            </a:endParaRPr>
          </a:p>
        </p:txBody>
      </p:sp>
      <p:sp>
        <p:nvSpPr>
          <p:cNvPr id="3" name="TextBox 2">
            <a:extLst>
              <a:ext uri="{FF2B5EF4-FFF2-40B4-BE49-F238E27FC236}">
                <a16:creationId xmlns:a16="http://schemas.microsoft.com/office/drawing/2014/main" id="{2FC08613-9931-F9A5-BD9E-273C6CEFAA69}"/>
              </a:ext>
            </a:extLst>
          </p:cNvPr>
          <p:cNvSpPr txBox="1"/>
          <p:nvPr/>
        </p:nvSpPr>
        <p:spPr>
          <a:xfrm>
            <a:off x="1010278" y="1035728"/>
            <a:ext cx="10459671"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t>User Input Validation:</a:t>
            </a:r>
          </a:p>
          <a:p>
            <a:r>
              <a:rPr lang="en-US" sz="1800" dirty="0"/>
              <a:t>	   - Validates the format of the entered email address and phone number using regular expressions.</a:t>
            </a:r>
          </a:p>
          <a:p>
            <a:endParaRPr lang="en-US" dirty="0"/>
          </a:p>
          <a:p>
            <a:endParaRPr lang="en-US" sz="1800" dirty="0"/>
          </a:p>
          <a:p>
            <a:endParaRPr lang="en-US" dirty="0"/>
          </a:p>
          <a:p>
            <a:endParaRPr lang="en-US" sz="1800" dirty="0"/>
          </a:p>
          <a:p>
            <a:endParaRPr lang="en-US" sz="1800" dirty="0"/>
          </a:p>
          <a:p>
            <a:pPr marL="285750" indent="-285750">
              <a:buFont typeface="Arial" panose="020B0604020202020204" pitchFamily="34" charset="0"/>
              <a:buChar char="•"/>
            </a:pPr>
            <a:r>
              <a:rPr lang="en-US" sz="1800" dirty="0"/>
              <a:t>Data Insertion Function:</a:t>
            </a:r>
          </a:p>
          <a:p>
            <a:r>
              <a:rPr lang="en-US" sz="1800" dirty="0"/>
              <a:t>	   - Defines an asynchronous function to insert student data into MongoDB, handling errors and ensuring proper database connection management.</a:t>
            </a:r>
          </a:p>
          <a:p>
            <a:pPr marL="285750" indent="-285750">
              <a:buFont typeface="Arial" panose="020B0604020202020204" pitchFamily="34" charset="0"/>
              <a:buChar char="•"/>
            </a:pPr>
            <a:endParaRPr lang="en-US" sz="1800" dirty="0"/>
          </a:p>
          <a:p>
            <a:endParaRPr lang="en-US" dirty="0"/>
          </a:p>
        </p:txBody>
      </p:sp>
      <p:pic>
        <p:nvPicPr>
          <p:cNvPr id="5" name="Picture 4">
            <a:extLst>
              <a:ext uri="{FF2B5EF4-FFF2-40B4-BE49-F238E27FC236}">
                <a16:creationId xmlns:a16="http://schemas.microsoft.com/office/drawing/2014/main" id="{24165801-84B6-3405-2F1E-BD3B105304CF}"/>
              </a:ext>
            </a:extLst>
          </p:cNvPr>
          <p:cNvPicPr>
            <a:picLocks noChangeAspect="1"/>
          </p:cNvPicPr>
          <p:nvPr/>
        </p:nvPicPr>
        <p:blipFill>
          <a:blip r:embed="rId2"/>
          <a:stretch>
            <a:fillRect/>
          </a:stretch>
        </p:blipFill>
        <p:spPr>
          <a:xfrm>
            <a:off x="2239638" y="2191428"/>
            <a:ext cx="2921150" cy="806491"/>
          </a:xfrm>
          <a:prstGeom prst="rect">
            <a:avLst/>
          </a:prstGeom>
        </p:spPr>
      </p:pic>
      <p:pic>
        <p:nvPicPr>
          <p:cNvPr id="7" name="Picture 6">
            <a:extLst>
              <a:ext uri="{FF2B5EF4-FFF2-40B4-BE49-F238E27FC236}">
                <a16:creationId xmlns:a16="http://schemas.microsoft.com/office/drawing/2014/main" id="{7AF33B1B-BDE3-2FAA-B07D-E4572745782E}"/>
              </a:ext>
            </a:extLst>
          </p:cNvPr>
          <p:cNvPicPr>
            <a:picLocks noChangeAspect="1"/>
          </p:cNvPicPr>
          <p:nvPr/>
        </p:nvPicPr>
        <p:blipFill>
          <a:blip r:embed="rId3"/>
          <a:stretch>
            <a:fillRect/>
          </a:stretch>
        </p:blipFill>
        <p:spPr>
          <a:xfrm>
            <a:off x="6390147" y="2173531"/>
            <a:ext cx="3340272" cy="768389"/>
          </a:xfrm>
          <a:prstGeom prst="rect">
            <a:avLst/>
          </a:prstGeom>
        </p:spPr>
      </p:pic>
      <p:pic>
        <p:nvPicPr>
          <p:cNvPr id="9" name="Picture 8">
            <a:extLst>
              <a:ext uri="{FF2B5EF4-FFF2-40B4-BE49-F238E27FC236}">
                <a16:creationId xmlns:a16="http://schemas.microsoft.com/office/drawing/2014/main" id="{FE9B6E55-6D7B-C9A2-0930-ADD32A89C30B}"/>
              </a:ext>
            </a:extLst>
          </p:cNvPr>
          <p:cNvPicPr>
            <a:picLocks noChangeAspect="1"/>
          </p:cNvPicPr>
          <p:nvPr/>
        </p:nvPicPr>
        <p:blipFill>
          <a:blip r:embed="rId4"/>
          <a:stretch>
            <a:fillRect/>
          </a:stretch>
        </p:blipFill>
        <p:spPr>
          <a:xfrm>
            <a:off x="3805560" y="4396491"/>
            <a:ext cx="4580879" cy="1896257"/>
          </a:xfrm>
          <a:prstGeom prst="rect">
            <a:avLst/>
          </a:prstGeom>
        </p:spPr>
      </p:pic>
      <p:pic>
        <p:nvPicPr>
          <p:cNvPr id="4" name="Picture 3">
            <a:extLst>
              <a:ext uri="{FF2B5EF4-FFF2-40B4-BE49-F238E27FC236}">
                <a16:creationId xmlns:a16="http://schemas.microsoft.com/office/drawing/2014/main" id="{9DDC3ED8-AFF4-D186-E1F3-C643A1D59A8C}"/>
              </a:ext>
            </a:extLst>
          </p:cNvPr>
          <p:cNvPicPr>
            <a:picLocks noChangeAspect="1"/>
          </p:cNvPicPr>
          <p:nvPr/>
        </p:nvPicPr>
        <p:blipFill>
          <a:blip r:embed="rId5"/>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700607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F684-823D-4FDE-132F-F2DE10432A36}"/>
              </a:ext>
            </a:extLst>
          </p:cNvPr>
          <p:cNvSpPr txBox="1">
            <a:spLocks/>
          </p:cNvSpPr>
          <p:nvPr/>
        </p:nvSpPr>
        <p:spPr>
          <a:xfrm>
            <a:off x="516987" y="322724"/>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Overview</a:t>
            </a:r>
            <a:endParaRPr lang="en-IN" dirty="0">
              <a:solidFill>
                <a:srgbClr val="FF0000"/>
              </a:solidFill>
            </a:endParaRPr>
          </a:p>
        </p:txBody>
      </p:sp>
      <p:sp>
        <p:nvSpPr>
          <p:cNvPr id="3" name="TextBox 2">
            <a:extLst>
              <a:ext uri="{FF2B5EF4-FFF2-40B4-BE49-F238E27FC236}">
                <a16:creationId xmlns:a16="http://schemas.microsoft.com/office/drawing/2014/main" id="{EE655271-9B08-C8C2-4272-4F43F451CCFA}"/>
              </a:ext>
            </a:extLst>
          </p:cNvPr>
          <p:cNvSpPr txBox="1"/>
          <p:nvPr/>
        </p:nvSpPr>
        <p:spPr>
          <a:xfrm>
            <a:off x="1277181" y="1287262"/>
            <a:ext cx="9455921" cy="507831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800" dirty="0"/>
              <a:t>Signup Process:</a:t>
            </a:r>
          </a:p>
          <a:p>
            <a:r>
              <a:rPr lang="en-US" sz="1800" dirty="0"/>
              <a:t>	   - The main function orchestrates the signup process, guiding the user through entering student information, validating it, and inserting it into the database.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Prompting for Information:</a:t>
            </a:r>
          </a:p>
          <a:p>
            <a:r>
              <a:rPr lang="en-US" sz="1800" dirty="0"/>
              <a:t>	   - Prompts the user for student name, email address, phone number, roll number, father's name, and book issued name.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Input Validation Loops:</a:t>
            </a:r>
          </a:p>
          <a:p>
            <a:r>
              <a:rPr lang="en-US" sz="1800" dirty="0"/>
              <a:t>	   - Continuously prompts the user until valid email and phone number formats are entered.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Error Handling and Execution:</a:t>
            </a:r>
          </a:p>
          <a:p>
            <a:r>
              <a:rPr lang="en-US" sz="1800" dirty="0"/>
              <a:t>	   - Initiates the signup process, catches and logs errors if any occur during execution, ensuring smooth user experience and proper data management.</a:t>
            </a:r>
            <a:endParaRPr lang="en-IN" sz="1800" dirty="0"/>
          </a:p>
          <a:p>
            <a:endParaRPr lang="en-US" dirty="0"/>
          </a:p>
        </p:txBody>
      </p:sp>
      <p:pic>
        <p:nvPicPr>
          <p:cNvPr id="4" name="Picture 3">
            <a:extLst>
              <a:ext uri="{FF2B5EF4-FFF2-40B4-BE49-F238E27FC236}">
                <a16:creationId xmlns:a16="http://schemas.microsoft.com/office/drawing/2014/main" id="{6AE73CCE-9249-7E67-3065-DA81C0BBDEAE}"/>
              </a:ext>
            </a:extLst>
          </p:cNvPr>
          <p:cNvPicPr>
            <a:picLocks noChangeAspect="1"/>
          </p:cNvPicPr>
          <p:nvPr/>
        </p:nvPicPr>
        <p:blipFill>
          <a:blip r:embed="rId2"/>
          <a:stretch>
            <a:fillRect/>
          </a:stretch>
        </p:blipFill>
        <p:spPr>
          <a:xfrm>
            <a:off x="273829" y="5824039"/>
            <a:ext cx="1003352" cy="711237"/>
          </a:xfrm>
          <a:prstGeom prst="rect">
            <a:avLst/>
          </a:prstGeom>
        </p:spPr>
      </p:pic>
    </p:spTree>
    <p:extLst>
      <p:ext uri="{BB962C8B-B14F-4D97-AF65-F5344CB8AC3E}">
        <p14:creationId xmlns:p14="http://schemas.microsoft.com/office/powerpoint/2010/main" val="81018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3A0C-BC6E-1993-F6A8-DE6E24ADC9E6}"/>
              </a:ext>
            </a:extLst>
          </p:cNvPr>
          <p:cNvSpPr txBox="1">
            <a:spLocks/>
          </p:cNvSpPr>
          <p:nvPr/>
        </p:nvSpPr>
        <p:spPr>
          <a:xfrm>
            <a:off x="516987" y="501427"/>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a:t>
            </a:r>
            <a:endParaRPr lang="en-IN" dirty="0">
              <a:solidFill>
                <a:srgbClr val="FF0000"/>
              </a:solidFill>
            </a:endParaRPr>
          </a:p>
        </p:txBody>
      </p:sp>
      <p:sp>
        <p:nvSpPr>
          <p:cNvPr id="7" name="TextBox 6">
            <a:extLst>
              <a:ext uri="{FF2B5EF4-FFF2-40B4-BE49-F238E27FC236}">
                <a16:creationId xmlns:a16="http://schemas.microsoft.com/office/drawing/2014/main" id="{515A440F-9652-C64D-F89E-4F09FDEA9B2A}"/>
              </a:ext>
            </a:extLst>
          </p:cNvPr>
          <p:cNvSpPr txBox="1"/>
          <p:nvPr/>
        </p:nvSpPr>
        <p:spPr>
          <a:xfrm>
            <a:off x="1980973" y="5253443"/>
            <a:ext cx="7978065" cy="369332"/>
          </a:xfrm>
          <a:prstGeom prst="rect">
            <a:avLst/>
          </a:prstGeom>
          <a:noFill/>
        </p:spPr>
        <p:txBody>
          <a:bodyPr wrap="square" rtlCol="0">
            <a:spAutoFit/>
          </a:bodyPr>
          <a:lstStyle/>
          <a:p>
            <a:pPr algn="ctr"/>
            <a:r>
              <a:rPr lang="en-US" dirty="0"/>
              <a:t>Creating </a:t>
            </a:r>
            <a:r>
              <a:rPr lang="en-US" dirty="0" err="1"/>
              <a:t>ReadLine</a:t>
            </a:r>
            <a:r>
              <a:rPr lang="en-US" dirty="0"/>
              <a:t> interface and validating email</a:t>
            </a:r>
            <a:endParaRPr lang="en-IN" dirty="0"/>
          </a:p>
        </p:txBody>
      </p:sp>
      <p:pic>
        <p:nvPicPr>
          <p:cNvPr id="16" name="Picture 15">
            <a:extLst>
              <a:ext uri="{FF2B5EF4-FFF2-40B4-BE49-F238E27FC236}">
                <a16:creationId xmlns:a16="http://schemas.microsoft.com/office/drawing/2014/main" id="{4996CF85-4844-B1C3-A496-B45CA1A0B507}"/>
              </a:ext>
            </a:extLst>
          </p:cNvPr>
          <p:cNvPicPr>
            <a:picLocks noChangeAspect="1"/>
          </p:cNvPicPr>
          <p:nvPr/>
        </p:nvPicPr>
        <p:blipFill>
          <a:blip r:embed="rId2"/>
          <a:stretch>
            <a:fillRect/>
          </a:stretch>
        </p:blipFill>
        <p:spPr>
          <a:xfrm>
            <a:off x="1699663" y="1459031"/>
            <a:ext cx="8357029" cy="3194214"/>
          </a:xfrm>
          <a:prstGeom prst="rect">
            <a:avLst/>
          </a:prstGeom>
        </p:spPr>
      </p:pic>
      <p:pic>
        <p:nvPicPr>
          <p:cNvPr id="4" name="Picture 3">
            <a:extLst>
              <a:ext uri="{FF2B5EF4-FFF2-40B4-BE49-F238E27FC236}">
                <a16:creationId xmlns:a16="http://schemas.microsoft.com/office/drawing/2014/main" id="{2634F310-5EC8-C6E8-63D4-E40D6FB97E7C}"/>
              </a:ext>
            </a:extLst>
          </p:cNvPr>
          <p:cNvPicPr>
            <a:picLocks noChangeAspect="1"/>
          </p:cNvPicPr>
          <p:nvPr/>
        </p:nvPicPr>
        <p:blipFill>
          <a:blip r:embed="rId3"/>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274452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EA4B-F43C-85B2-CC7A-705595AC6D38}"/>
              </a:ext>
            </a:extLst>
          </p:cNvPr>
          <p:cNvSpPr txBox="1">
            <a:spLocks/>
          </p:cNvSpPr>
          <p:nvPr/>
        </p:nvSpPr>
        <p:spPr>
          <a:xfrm>
            <a:off x="516987" y="501427"/>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a:t>
            </a:r>
            <a:endParaRPr lang="en-IN" dirty="0">
              <a:solidFill>
                <a:srgbClr val="FF0000"/>
              </a:solidFill>
            </a:endParaRPr>
          </a:p>
        </p:txBody>
      </p:sp>
      <p:sp>
        <p:nvSpPr>
          <p:cNvPr id="3" name="TextBox 2">
            <a:extLst>
              <a:ext uri="{FF2B5EF4-FFF2-40B4-BE49-F238E27FC236}">
                <a16:creationId xmlns:a16="http://schemas.microsoft.com/office/drawing/2014/main" id="{3F5F5795-51CE-4301-970E-944863E3E627}"/>
              </a:ext>
            </a:extLst>
          </p:cNvPr>
          <p:cNvSpPr txBox="1"/>
          <p:nvPr/>
        </p:nvSpPr>
        <p:spPr>
          <a:xfrm>
            <a:off x="2157274" y="6101112"/>
            <a:ext cx="8247355" cy="369332"/>
          </a:xfrm>
          <a:prstGeom prst="rect">
            <a:avLst/>
          </a:prstGeom>
          <a:noFill/>
        </p:spPr>
        <p:txBody>
          <a:bodyPr wrap="square" rtlCol="0">
            <a:spAutoFit/>
          </a:bodyPr>
          <a:lstStyle/>
          <a:p>
            <a:r>
              <a:rPr lang="en-US" dirty="0"/>
              <a:t>Main Function to get the Student information and Display it in Console</a:t>
            </a:r>
            <a:endParaRPr lang="en-IN" dirty="0"/>
          </a:p>
        </p:txBody>
      </p:sp>
      <p:pic>
        <p:nvPicPr>
          <p:cNvPr id="4" name="Picture 3">
            <a:extLst>
              <a:ext uri="{FF2B5EF4-FFF2-40B4-BE49-F238E27FC236}">
                <a16:creationId xmlns:a16="http://schemas.microsoft.com/office/drawing/2014/main" id="{B9E5AD25-0A29-7399-1365-035FC18FFEB0}"/>
              </a:ext>
            </a:extLst>
          </p:cNvPr>
          <p:cNvPicPr>
            <a:picLocks noChangeAspect="1"/>
          </p:cNvPicPr>
          <p:nvPr/>
        </p:nvPicPr>
        <p:blipFill>
          <a:blip r:embed="rId2"/>
          <a:stretch>
            <a:fillRect/>
          </a:stretch>
        </p:blipFill>
        <p:spPr>
          <a:xfrm>
            <a:off x="7904471" y="4994030"/>
            <a:ext cx="617033" cy="334226"/>
          </a:xfrm>
          <a:prstGeom prst="rect">
            <a:avLst/>
          </a:prstGeom>
        </p:spPr>
      </p:pic>
      <p:pic>
        <p:nvPicPr>
          <p:cNvPr id="7" name="Picture 6">
            <a:extLst>
              <a:ext uri="{FF2B5EF4-FFF2-40B4-BE49-F238E27FC236}">
                <a16:creationId xmlns:a16="http://schemas.microsoft.com/office/drawing/2014/main" id="{BB1902A9-281D-C5AF-3B5C-76B1AB05E1E7}"/>
              </a:ext>
            </a:extLst>
          </p:cNvPr>
          <p:cNvPicPr>
            <a:picLocks noChangeAspect="1"/>
          </p:cNvPicPr>
          <p:nvPr/>
        </p:nvPicPr>
        <p:blipFill>
          <a:blip r:embed="rId3"/>
          <a:stretch>
            <a:fillRect/>
          </a:stretch>
        </p:blipFill>
        <p:spPr>
          <a:xfrm>
            <a:off x="2157274" y="992519"/>
            <a:ext cx="8112937" cy="4974906"/>
          </a:xfrm>
          <a:prstGeom prst="rect">
            <a:avLst/>
          </a:prstGeom>
        </p:spPr>
      </p:pic>
      <p:pic>
        <p:nvPicPr>
          <p:cNvPr id="5" name="Picture 4">
            <a:extLst>
              <a:ext uri="{FF2B5EF4-FFF2-40B4-BE49-F238E27FC236}">
                <a16:creationId xmlns:a16="http://schemas.microsoft.com/office/drawing/2014/main" id="{E192D716-8108-50E6-76F7-495F98784A4B}"/>
              </a:ext>
            </a:extLst>
          </p:cNvPr>
          <p:cNvPicPr>
            <a:picLocks noChangeAspect="1"/>
          </p:cNvPicPr>
          <p:nvPr/>
        </p:nvPicPr>
        <p:blipFill>
          <a:blip r:embed="rId4"/>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1668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FAD6-35DD-D572-C615-7876675C3A0E}"/>
              </a:ext>
            </a:extLst>
          </p:cNvPr>
          <p:cNvSpPr txBox="1">
            <a:spLocks/>
          </p:cNvSpPr>
          <p:nvPr/>
        </p:nvSpPr>
        <p:spPr>
          <a:xfrm>
            <a:off x="516987" y="529562"/>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Output</a:t>
            </a:r>
            <a:endParaRPr lang="en-IN" dirty="0">
              <a:solidFill>
                <a:srgbClr val="FF0000"/>
              </a:solidFill>
            </a:endParaRPr>
          </a:p>
        </p:txBody>
      </p:sp>
      <p:pic>
        <p:nvPicPr>
          <p:cNvPr id="5" name="Picture 4">
            <a:extLst>
              <a:ext uri="{FF2B5EF4-FFF2-40B4-BE49-F238E27FC236}">
                <a16:creationId xmlns:a16="http://schemas.microsoft.com/office/drawing/2014/main" id="{C8225C5C-DF6F-E739-979E-1EFA3B1B7B50}"/>
              </a:ext>
            </a:extLst>
          </p:cNvPr>
          <p:cNvPicPr>
            <a:picLocks noChangeAspect="1"/>
          </p:cNvPicPr>
          <p:nvPr/>
        </p:nvPicPr>
        <p:blipFill>
          <a:blip r:embed="rId2"/>
          <a:stretch>
            <a:fillRect/>
          </a:stretch>
        </p:blipFill>
        <p:spPr>
          <a:xfrm>
            <a:off x="2522941" y="1507683"/>
            <a:ext cx="6839171" cy="3842634"/>
          </a:xfrm>
          <a:prstGeom prst="rect">
            <a:avLst/>
          </a:prstGeom>
        </p:spPr>
      </p:pic>
      <p:pic>
        <p:nvPicPr>
          <p:cNvPr id="3" name="Picture 2">
            <a:extLst>
              <a:ext uri="{FF2B5EF4-FFF2-40B4-BE49-F238E27FC236}">
                <a16:creationId xmlns:a16="http://schemas.microsoft.com/office/drawing/2014/main" id="{AAE55E09-FB93-D88A-0F1E-1942523711FA}"/>
              </a:ext>
            </a:extLst>
          </p:cNvPr>
          <p:cNvPicPr>
            <a:picLocks noChangeAspect="1"/>
          </p:cNvPicPr>
          <p:nvPr/>
        </p:nvPicPr>
        <p:blipFill>
          <a:blip r:embed="rId3"/>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360931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98F5EA-6C6E-984F-982D-9ADD599866CA}"/>
              </a:ext>
            </a:extLst>
          </p:cNvPr>
          <p:cNvSpPr>
            <a:spLocks noGrp="1"/>
          </p:cNvSpPr>
          <p:nvPr>
            <p:ph type="ctrTitle"/>
          </p:nvPr>
        </p:nvSpPr>
        <p:spPr/>
        <p:txBody>
          <a:bodyPr/>
          <a:lstStyle/>
          <a:p>
            <a:r>
              <a:rPr lang="en-US" dirty="0"/>
              <a:t>Mini-Project</a:t>
            </a:r>
          </a:p>
        </p:txBody>
      </p:sp>
      <p:sp>
        <p:nvSpPr>
          <p:cNvPr id="2" name="Slide Number Placeholder 1">
            <a:extLst>
              <a:ext uri="{FF2B5EF4-FFF2-40B4-BE49-F238E27FC236}">
                <a16:creationId xmlns:a16="http://schemas.microsoft.com/office/drawing/2014/main" id="{68251258-809D-EA42-B4D6-BE7A54CF55C6}"/>
              </a:ext>
            </a:extLst>
          </p:cNvPr>
          <p:cNvSpPr>
            <a:spLocks noGrp="1"/>
          </p:cNvSpPr>
          <p:nvPr>
            <p:ph type="sldNum" sz="quarter" idx="10"/>
          </p:nvPr>
        </p:nvSpPr>
        <p:spPr/>
        <p:txBody>
          <a:bodyPr/>
          <a:lstStyle/>
          <a:p>
            <a:fld id="{58B792A5-9BAE-6942-BFE1-9FCDB51EA51E}" type="slidenum">
              <a:rPr lang="en-US" smtClean="0"/>
              <a:pPr/>
              <a:t>18</a:t>
            </a:fld>
            <a:endParaRPr lang="en-US" dirty="0"/>
          </a:p>
        </p:txBody>
      </p:sp>
    </p:spTree>
    <p:extLst>
      <p:ext uri="{BB962C8B-B14F-4D97-AF65-F5344CB8AC3E}">
        <p14:creationId xmlns:p14="http://schemas.microsoft.com/office/powerpoint/2010/main" val="419929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AA45F-7E6C-E3EE-70B6-D9D7BC27B4DF}"/>
              </a:ext>
            </a:extLst>
          </p:cNvPr>
          <p:cNvSpPr txBox="1">
            <a:spLocks/>
          </p:cNvSpPr>
          <p:nvPr/>
        </p:nvSpPr>
        <p:spPr>
          <a:xfrm>
            <a:off x="516987" y="501427"/>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Overview</a:t>
            </a:r>
            <a:endParaRPr lang="en-IN" dirty="0">
              <a:solidFill>
                <a:srgbClr val="FF0000"/>
              </a:solidFill>
            </a:endParaRPr>
          </a:p>
        </p:txBody>
      </p:sp>
      <p:pic>
        <p:nvPicPr>
          <p:cNvPr id="2" name="Picture 1">
            <a:extLst>
              <a:ext uri="{FF2B5EF4-FFF2-40B4-BE49-F238E27FC236}">
                <a16:creationId xmlns:a16="http://schemas.microsoft.com/office/drawing/2014/main" id="{26625FA3-9108-C438-3967-22D8B38BF4A3}"/>
              </a:ext>
            </a:extLst>
          </p:cNvPr>
          <p:cNvPicPr>
            <a:picLocks noChangeAspect="1"/>
          </p:cNvPicPr>
          <p:nvPr/>
        </p:nvPicPr>
        <p:blipFill>
          <a:blip r:embed="rId2"/>
          <a:stretch>
            <a:fillRect/>
          </a:stretch>
        </p:blipFill>
        <p:spPr>
          <a:xfrm>
            <a:off x="460815" y="5652226"/>
            <a:ext cx="1003352" cy="711237"/>
          </a:xfrm>
          <a:prstGeom prst="rect">
            <a:avLst/>
          </a:prstGeom>
        </p:spPr>
      </p:pic>
      <p:sp>
        <p:nvSpPr>
          <p:cNvPr id="6" name="TextBox 5">
            <a:extLst>
              <a:ext uri="{FF2B5EF4-FFF2-40B4-BE49-F238E27FC236}">
                <a16:creationId xmlns:a16="http://schemas.microsoft.com/office/drawing/2014/main" id="{23128946-72AD-D8F9-2501-06215E027BFE}"/>
              </a:ext>
            </a:extLst>
          </p:cNvPr>
          <p:cNvSpPr txBox="1"/>
          <p:nvPr/>
        </p:nvSpPr>
        <p:spPr>
          <a:xfrm>
            <a:off x="1376834" y="847373"/>
            <a:ext cx="10602645" cy="55092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Express.js</a:t>
            </a:r>
            <a:r>
              <a:rPr kumimoji="0" lang="en-US" altLang="en-US" b="0" i="0" u="none" strike="noStrike" cap="none" normalizeH="0" baseline="0" dirty="0">
                <a:ln>
                  <a:noFill/>
                </a:ln>
                <a:effectLst/>
                <a:latin typeface="+mj-lt"/>
              </a:rPr>
              <a:t>: A web application framework for Node.js used to build web applications and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Body Parsing Middleware</a:t>
            </a:r>
            <a:r>
              <a:rPr kumimoji="0" lang="en-US" altLang="en-US" b="0" i="0" u="none" strike="noStrike" cap="none" normalizeH="0" baseline="0" dirty="0">
                <a:ln>
                  <a:noFill/>
                </a:ln>
                <a:effectLst/>
                <a:latin typeface="+mj-lt"/>
              </a:rPr>
              <a:t>: Middleware used to parse incoming request bodies in a middleware before handlers.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MongoDB</a:t>
            </a:r>
            <a:r>
              <a:rPr kumimoji="0" lang="en-US" altLang="en-US" b="0" i="0" u="none" strike="noStrike" cap="none" normalizeH="0" baseline="0" dirty="0">
                <a:ln>
                  <a:noFill/>
                </a:ln>
                <a:effectLst/>
                <a:latin typeface="+mj-lt"/>
              </a:rPr>
              <a:t>: A NoSQL database used for storing and managing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Routing</a:t>
            </a:r>
            <a:r>
              <a:rPr kumimoji="0" lang="en-US" altLang="en-US" b="0" i="0" u="none" strike="noStrike" cap="none" normalizeH="0" baseline="0" dirty="0">
                <a:ln>
                  <a:noFill/>
                </a:ln>
                <a:effectLst/>
                <a:latin typeface="+mj-lt"/>
              </a:rPr>
              <a:t>: Express routing to handle different HTTP requests and route them to the appropriate handlers.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Form Submission Handling</a:t>
            </a:r>
            <a:r>
              <a:rPr kumimoji="0" lang="en-US" altLang="en-US" b="0" i="0" u="none" strike="noStrike" cap="none" normalizeH="0" baseline="0" dirty="0">
                <a:ln>
                  <a:noFill/>
                </a:ln>
                <a:effectLst/>
                <a:latin typeface="+mj-lt"/>
              </a:rPr>
              <a:t>: Handling form submissions from the client-side to the server.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Data Validation</a:t>
            </a:r>
            <a:r>
              <a:rPr kumimoji="0" lang="en-US" altLang="en-US" b="0" i="0" u="none" strike="noStrike" cap="none" normalizeH="0" baseline="0" dirty="0">
                <a:ln>
                  <a:noFill/>
                </a:ln>
                <a:effectLst/>
                <a:latin typeface="+mj-lt"/>
              </a:rPr>
              <a:t>: Ensuring the integrity and validity of user-provided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Asynchronous Programming</a:t>
            </a:r>
            <a:r>
              <a:rPr kumimoji="0" lang="en-US" altLang="en-US" b="0" i="0" u="none" strike="noStrike" cap="none" normalizeH="0" baseline="0" dirty="0">
                <a:ln>
                  <a:noFill/>
                </a:ln>
                <a:effectLst/>
                <a:latin typeface="+mj-lt"/>
              </a:rPr>
              <a:t>: Using </a:t>
            </a:r>
            <a:r>
              <a:rPr kumimoji="0" lang="en-US" altLang="en-US" b="1" i="0" u="none" strike="noStrike" cap="none" normalizeH="0" baseline="0" dirty="0">
                <a:ln>
                  <a:noFill/>
                </a:ln>
                <a:effectLst/>
                <a:latin typeface="+mj-lt"/>
              </a:rPr>
              <a:t>async</a:t>
            </a:r>
            <a:r>
              <a:rPr kumimoji="0" lang="en-US" altLang="en-US" b="0" i="0" u="none" strike="noStrike" cap="none" normalizeH="0" baseline="0" dirty="0">
                <a:ln>
                  <a:noFill/>
                </a:ln>
                <a:effectLst/>
                <a:latin typeface="+mj-lt"/>
              </a:rPr>
              <a:t>/</a:t>
            </a:r>
            <a:r>
              <a:rPr kumimoji="0" lang="en-US" altLang="en-US" b="1" i="0" u="none" strike="noStrike" cap="none" normalizeH="0" baseline="0" dirty="0">
                <a:ln>
                  <a:noFill/>
                </a:ln>
                <a:effectLst/>
                <a:latin typeface="+mj-lt"/>
              </a:rPr>
              <a:t>await</a:t>
            </a:r>
            <a:r>
              <a:rPr kumimoji="0" lang="en-US" altLang="en-US" b="0" i="0" u="none" strike="noStrike" cap="none" normalizeH="0" baseline="0" dirty="0">
                <a:ln>
                  <a:noFill/>
                </a:ln>
                <a:effectLst/>
                <a:latin typeface="+mj-lt"/>
              </a:rPr>
              <a:t> to handle asynchronous operations such as database connections and queries.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Error Handling</a:t>
            </a:r>
            <a:r>
              <a:rPr kumimoji="0" lang="en-US" altLang="en-US" b="0" i="0" u="none" strike="noStrike" cap="none" normalizeH="0" baseline="0" dirty="0">
                <a:ln>
                  <a:noFill/>
                </a:ln>
                <a:effectLst/>
                <a:latin typeface="+mj-lt"/>
              </a:rPr>
              <a:t>: Managing errors that might occur during data processing or server operation.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Static File Serving</a:t>
            </a:r>
            <a:r>
              <a:rPr kumimoji="0" lang="en-US" altLang="en-US" b="0" i="0" u="none" strike="noStrike" cap="none" normalizeH="0" baseline="0" dirty="0">
                <a:ln>
                  <a:noFill/>
                </a:ln>
                <a:effectLst/>
                <a:latin typeface="+mj-lt"/>
              </a:rPr>
              <a:t>: Serving static files like HTML, CSS, and JavaScript using Express middleware.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mj-lt"/>
              </a:rPr>
              <a:t>Client-Server Interaction</a:t>
            </a:r>
            <a:r>
              <a:rPr kumimoji="0" lang="en-US" altLang="en-US" b="0" i="0" u="none" strike="noStrike" cap="none" normalizeH="0" baseline="0" dirty="0">
                <a:ln>
                  <a:noFill/>
                </a:ln>
                <a:effectLst/>
                <a:latin typeface="+mj-lt"/>
              </a:rPr>
              <a:t>: Handling communication between the client (browser) and the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mj-lt"/>
            </a:endParaRPr>
          </a:p>
          <a:p>
            <a:endParaRPr lang="en-US" dirty="0"/>
          </a:p>
        </p:txBody>
      </p:sp>
    </p:spTree>
    <p:extLst>
      <p:ext uri="{BB962C8B-B14F-4D97-AF65-F5344CB8AC3E}">
        <p14:creationId xmlns:p14="http://schemas.microsoft.com/office/powerpoint/2010/main" val="14563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637C1F-EBF6-38B0-6090-853079573A20}"/>
              </a:ext>
            </a:extLst>
          </p:cNvPr>
          <p:cNvSpPr>
            <a:spLocks noGrp="1"/>
          </p:cNvSpPr>
          <p:nvPr>
            <p:ph type="body" sz="quarter" idx="10"/>
          </p:nvPr>
        </p:nvSpPr>
        <p:spPr>
          <a:xfrm>
            <a:off x="8714089" y="1110180"/>
            <a:ext cx="2404872" cy="978679"/>
          </a:xfrm>
        </p:spPr>
        <p:txBody>
          <a:bodyPr/>
          <a:lstStyle/>
          <a:p>
            <a:pPr algn="ctr"/>
            <a:r>
              <a:rPr lang="en-US" b="1" u="sng" dirty="0"/>
              <a:t>Concepts which are covered Till Today</a:t>
            </a:r>
          </a:p>
        </p:txBody>
      </p:sp>
      <p:sp>
        <p:nvSpPr>
          <p:cNvPr id="5" name="Title 1">
            <a:extLst>
              <a:ext uri="{FF2B5EF4-FFF2-40B4-BE49-F238E27FC236}">
                <a16:creationId xmlns:a16="http://schemas.microsoft.com/office/drawing/2014/main" id="{1C5A4E2E-FB62-614A-FF2D-E86C76E25CB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4400" dirty="0">
                <a:solidFill>
                  <a:schemeClr val="accent1"/>
                </a:solidFill>
                <a:latin typeface="+mj-lt"/>
              </a:rPr>
              <a:t>Road map</a:t>
            </a:r>
            <a:endParaRPr lang="en-US" sz="4400" kern="1200" dirty="0">
              <a:solidFill>
                <a:schemeClr val="accent1"/>
              </a:solidFill>
              <a:latin typeface="+mj-lt"/>
              <a:ea typeface="+mj-ea"/>
              <a:cs typeface="+mj-cs"/>
            </a:endParaRPr>
          </a:p>
        </p:txBody>
      </p:sp>
      <p:cxnSp>
        <p:nvCxnSpPr>
          <p:cNvPr id="7" name="Connector: Curved 6">
            <a:extLst>
              <a:ext uri="{FF2B5EF4-FFF2-40B4-BE49-F238E27FC236}">
                <a16:creationId xmlns:a16="http://schemas.microsoft.com/office/drawing/2014/main" id="{6DAA629D-7E62-6788-4209-922B934A5B74}"/>
              </a:ext>
            </a:extLst>
          </p:cNvPr>
          <p:cNvCxnSpPr/>
          <p:nvPr/>
        </p:nvCxnSpPr>
        <p:spPr>
          <a:xfrm>
            <a:off x="1422400" y="2560320"/>
            <a:ext cx="9357360" cy="2915920"/>
          </a:xfrm>
          <a:prstGeom prst="curvedConnector3">
            <a:avLst/>
          </a:prstGeom>
          <a:ln w="38100">
            <a:tailEnd type="triangle"/>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A7F8B6D-9C29-29E7-5793-3C5585866D0B}"/>
              </a:ext>
            </a:extLst>
          </p:cNvPr>
          <p:cNvSpPr/>
          <p:nvPr/>
        </p:nvSpPr>
        <p:spPr>
          <a:xfrm>
            <a:off x="1341120" y="2430577"/>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28158780-E051-9171-DC11-DC270C402F35}"/>
              </a:ext>
            </a:extLst>
          </p:cNvPr>
          <p:cNvSpPr txBox="1"/>
          <p:nvPr/>
        </p:nvSpPr>
        <p:spPr>
          <a:xfrm>
            <a:off x="1958797" y="2739116"/>
            <a:ext cx="765048" cy="646331"/>
          </a:xfrm>
          <a:prstGeom prst="rect">
            <a:avLst/>
          </a:prstGeom>
          <a:noFill/>
        </p:spPr>
        <p:txBody>
          <a:bodyPr wrap="square" rtlCol="0">
            <a:spAutoFit/>
          </a:bodyPr>
          <a:lstStyle/>
          <a:p>
            <a:r>
              <a:rPr lang="en-US" dirty="0"/>
              <a:t>Soft Skills</a:t>
            </a:r>
          </a:p>
        </p:txBody>
      </p:sp>
      <p:sp>
        <p:nvSpPr>
          <p:cNvPr id="15" name="Oval 14">
            <a:extLst>
              <a:ext uri="{FF2B5EF4-FFF2-40B4-BE49-F238E27FC236}">
                <a16:creationId xmlns:a16="http://schemas.microsoft.com/office/drawing/2014/main" id="{63504E88-4BF8-F163-B24B-3ECC86C95ACE}"/>
              </a:ext>
            </a:extLst>
          </p:cNvPr>
          <p:cNvSpPr/>
          <p:nvPr/>
        </p:nvSpPr>
        <p:spPr>
          <a:xfrm>
            <a:off x="2214321" y="2490904"/>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26C7C28-52B8-6BF8-9130-D5360CD84B1E}"/>
              </a:ext>
            </a:extLst>
          </p:cNvPr>
          <p:cNvSpPr/>
          <p:nvPr/>
        </p:nvSpPr>
        <p:spPr>
          <a:xfrm>
            <a:off x="3063046" y="2604147"/>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875B47D1-E3BA-254C-57CF-E4F5C1899F34}"/>
              </a:ext>
            </a:extLst>
          </p:cNvPr>
          <p:cNvSpPr/>
          <p:nvPr/>
        </p:nvSpPr>
        <p:spPr>
          <a:xfrm>
            <a:off x="3879965" y="2735901"/>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A6427AF-6290-D4CB-F11E-D02253386066}"/>
              </a:ext>
            </a:extLst>
          </p:cNvPr>
          <p:cNvSpPr/>
          <p:nvPr/>
        </p:nvSpPr>
        <p:spPr>
          <a:xfrm>
            <a:off x="4779363" y="3023257"/>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6AD1AD18-3324-E5D6-A41D-8B577F2D67A7}"/>
              </a:ext>
            </a:extLst>
          </p:cNvPr>
          <p:cNvSpPr/>
          <p:nvPr/>
        </p:nvSpPr>
        <p:spPr>
          <a:xfrm>
            <a:off x="5481645" y="3379565"/>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65C5EF1C-2E57-6522-F97A-ECBEF620C846}"/>
              </a:ext>
            </a:extLst>
          </p:cNvPr>
          <p:cNvSpPr/>
          <p:nvPr/>
        </p:nvSpPr>
        <p:spPr>
          <a:xfrm>
            <a:off x="6127864" y="4195438"/>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B013EDB1-5989-6F22-72B2-BEF85B0F031B}"/>
              </a:ext>
            </a:extLst>
          </p:cNvPr>
          <p:cNvSpPr/>
          <p:nvPr/>
        </p:nvSpPr>
        <p:spPr>
          <a:xfrm>
            <a:off x="7348384" y="4890204"/>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3BF142E9-8142-A536-AFA6-72A21CE90E64}"/>
              </a:ext>
            </a:extLst>
          </p:cNvPr>
          <p:cNvSpPr/>
          <p:nvPr/>
        </p:nvSpPr>
        <p:spPr>
          <a:xfrm>
            <a:off x="8095613" y="5141970"/>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A650A93B-BC9C-0C8E-ADA0-F5C75015B4E5}"/>
              </a:ext>
            </a:extLst>
          </p:cNvPr>
          <p:cNvSpPr/>
          <p:nvPr/>
        </p:nvSpPr>
        <p:spPr>
          <a:xfrm>
            <a:off x="9813545" y="5374640"/>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C6140E50-B8DA-74B6-E1CC-F5B55CFC0014}"/>
              </a:ext>
            </a:extLst>
          </p:cNvPr>
          <p:cNvSpPr/>
          <p:nvPr/>
        </p:nvSpPr>
        <p:spPr>
          <a:xfrm>
            <a:off x="8847330" y="5250775"/>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0DD42278-B177-F420-32BF-FC7CE6D8B422}"/>
              </a:ext>
            </a:extLst>
          </p:cNvPr>
          <p:cNvSpPr/>
          <p:nvPr/>
        </p:nvSpPr>
        <p:spPr>
          <a:xfrm>
            <a:off x="6564124" y="4573781"/>
            <a:ext cx="254000" cy="203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43376F81-B3C5-9C6C-7985-C91C3E15B246}"/>
              </a:ext>
            </a:extLst>
          </p:cNvPr>
          <p:cNvSpPr txBox="1"/>
          <p:nvPr/>
        </p:nvSpPr>
        <p:spPr>
          <a:xfrm>
            <a:off x="2837513" y="2184427"/>
            <a:ext cx="884126" cy="369332"/>
          </a:xfrm>
          <a:prstGeom prst="rect">
            <a:avLst/>
          </a:prstGeom>
          <a:noFill/>
        </p:spPr>
        <p:txBody>
          <a:bodyPr wrap="square" rtlCol="0">
            <a:spAutoFit/>
          </a:bodyPr>
          <a:lstStyle/>
          <a:p>
            <a:r>
              <a:rPr lang="en-US" dirty="0"/>
              <a:t>Java</a:t>
            </a:r>
          </a:p>
        </p:txBody>
      </p:sp>
      <p:sp>
        <p:nvSpPr>
          <p:cNvPr id="27" name="TextBox 26">
            <a:extLst>
              <a:ext uri="{FF2B5EF4-FFF2-40B4-BE49-F238E27FC236}">
                <a16:creationId xmlns:a16="http://schemas.microsoft.com/office/drawing/2014/main" id="{C7BBCCBB-B124-689F-531C-7F3F1CB16013}"/>
              </a:ext>
            </a:extLst>
          </p:cNvPr>
          <p:cNvSpPr txBox="1"/>
          <p:nvPr/>
        </p:nvSpPr>
        <p:spPr>
          <a:xfrm>
            <a:off x="6976200" y="4490715"/>
            <a:ext cx="1646059" cy="369332"/>
          </a:xfrm>
          <a:prstGeom prst="rect">
            <a:avLst/>
          </a:prstGeom>
          <a:noFill/>
        </p:spPr>
        <p:txBody>
          <a:bodyPr wrap="square" rtlCol="0">
            <a:spAutoFit/>
          </a:bodyPr>
          <a:lstStyle/>
          <a:p>
            <a:r>
              <a:rPr lang="en-US" dirty="0"/>
              <a:t>Infrastructure </a:t>
            </a:r>
          </a:p>
        </p:txBody>
      </p:sp>
      <p:sp>
        <p:nvSpPr>
          <p:cNvPr id="28" name="TextBox 27">
            <a:extLst>
              <a:ext uri="{FF2B5EF4-FFF2-40B4-BE49-F238E27FC236}">
                <a16:creationId xmlns:a16="http://schemas.microsoft.com/office/drawing/2014/main" id="{A6C200A2-FAE7-F346-F16D-0C9C9444C970}"/>
              </a:ext>
            </a:extLst>
          </p:cNvPr>
          <p:cNvSpPr txBox="1"/>
          <p:nvPr/>
        </p:nvSpPr>
        <p:spPr>
          <a:xfrm>
            <a:off x="7918237" y="5400294"/>
            <a:ext cx="823030" cy="369332"/>
          </a:xfrm>
          <a:prstGeom prst="rect">
            <a:avLst/>
          </a:prstGeom>
          <a:noFill/>
        </p:spPr>
        <p:txBody>
          <a:bodyPr wrap="square" rtlCol="0">
            <a:spAutoFit/>
          </a:bodyPr>
          <a:lstStyle/>
          <a:p>
            <a:r>
              <a:rPr lang="en-US" dirty="0"/>
              <a:t>SDLC</a:t>
            </a:r>
          </a:p>
        </p:txBody>
      </p:sp>
      <p:sp>
        <p:nvSpPr>
          <p:cNvPr id="29" name="TextBox 28">
            <a:extLst>
              <a:ext uri="{FF2B5EF4-FFF2-40B4-BE49-F238E27FC236}">
                <a16:creationId xmlns:a16="http://schemas.microsoft.com/office/drawing/2014/main" id="{CEB5C155-D555-4D19-24EC-CDC53A3CBC57}"/>
              </a:ext>
            </a:extLst>
          </p:cNvPr>
          <p:cNvSpPr txBox="1"/>
          <p:nvPr/>
        </p:nvSpPr>
        <p:spPr>
          <a:xfrm>
            <a:off x="6096000" y="3820711"/>
            <a:ext cx="1379384" cy="369332"/>
          </a:xfrm>
          <a:prstGeom prst="rect">
            <a:avLst/>
          </a:prstGeom>
          <a:noFill/>
        </p:spPr>
        <p:txBody>
          <a:bodyPr wrap="square" rtlCol="0">
            <a:spAutoFit/>
          </a:bodyPr>
          <a:lstStyle/>
          <a:p>
            <a:r>
              <a:rPr lang="en-US" dirty="0"/>
              <a:t>Database</a:t>
            </a:r>
          </a:p>
        </p:txBody>
      </p:sp>
      <p:sp>
        <p:nvSpPr>
          <p:cNvPr id="30" name="TextBox 29">
            <a:extLst>
              <a:ext uri="{FF2B5EF4-FFF2-40B4-BE49-F238E27FC236}">
                <a16:creationId xmlns:a16="http://schemas.microsoft.com/office/drawing/2014/main" id="{F57BEAE8-F089-B129-00FF-CE8F3EB07CF2}"/>
              </a:ext>
            </a:extLst>
          </p:cNvPr>
          <p:cNvSpPr txBox="1"/>
          <p:nvPr/>
        </p:nvSpPr>
        <p:spPr>
          <a:xfrm>
            <a:off x="4502214" y="2565835"/>
            <a:ext cx="1202613" cy="369332"/>
          </a:xfrm>
          <a:prstGeom prst="rect">
            <a:avLst/>
          </a:prstGeom>
          <a:noFill/>
        </p:spPr>
        <p:txBody>
          <a:bodyPr wrap="square" rtlCol="0">
            <a:spAutoFit/>
          </a:bodyPr>
          <a:lstStyle/>
          <a:p>
            <a:r>
              <a:rPr lang="en-US" dirty="0"/>
              <a:t>NodeJS </a:t>
            </a:r>
          </a:p>
        </p:txBody>
      </p:sp>
      <p:sp>
        <p:nvSpPr>
          <p:cNvPr id="31" name="TextBox 30">
            <a:extLst>
              <a:ext uri="{FF2B5EF4-FFF2-40B4-BE49-F238E27FC236}">
                <a16:creationId xmlns:a16="http://schemas.microsoft.com/office/drawing/2014/main" id="{2C57D2D6-4234-9EDC-26EB-F6FAC489B2C5}"/>
              </a:ext>
            </a:extLst>
          </p:cNvPr>
          <p:cNvSpPr txBox="1"/>
          <p:nvPr/>
        </p:nvSpPr>
        <p:spPr>
          <a:xfrm>
            <a:off x="6120165" y="4786772"/>
            <a:ext cx="1064525" cy="369332"/>
          </a:xfrm>
          <a:prstGeom prst="rect">
            <a:avLst/>
          </a:prstGeom>
          <a:noFill/>
        </p:spPr>
        <p:txBody>
          <a:bodyPr wrap="square" rtlCol="0">
            <a:spAutoFit/>
          </a:bodyPr>
          <a:lstStyle/>
          <a:p>
            <a:r>
              <a:rPr lang="en-US" dirty="0"/>
              <a:t>QE/QC</a:t>
            </a:r>
          </a:p>
        </p:txBody>
      </p:sp>
      <p:sp>
        <p:nvSpPr>
          <p:cNvPr id="32" name="TextBox 31">
            <a:extLst>
              <a:ext uri="{FF2B5EF4-FFF2-40B4-BE49-F238E27FC236}">
                <a16:creationId xmlns:a16="http://schemas.microsoft.com/office/drawing/2014/main" id="{D435C894-8ACB-D1A9-6C36-5A38640F1DFA}"/>
              </a:ext>
            </a:extLst>
          </p:cNvPr>
          <p:cNvSpPr txBox="1"/>
          <p:nvPr/>
        </p:nvSpPr>
        <p:spPr>
          <a:xfrm>
            <a:off x="4899528" y="3634424"/>
            <a:ext cx="1278241" cy="923330"/>
          </a:xfrm>
          <a:prstGeom prst="rect">
            <a:avLst/>
          </a:prstGeom>
          <a:noFill/>
        </p:spPr>
        <p:txBody>
          <a:bodyPr wrap="square" rtlCol="0">
            <a:spAutoFit/>
          </a:bodyPr>
          <a:lstStyle/>
          <a:p>
            <a:r>
              <a:rPr lang="en-US" dirty="0" err="1"/>
              <a:t>NodeJs</a:t>
            </a:r>
            <a:r>
              <a:rPr lang="en-US" dirty="0"/>
              <a:t> Capsule project </a:t>
            </a:r>
          </a:p>
        </p:txBody>
      </p:sp>
      <p:sp>
        <p:nvSpPr>
          <p:cNvPr id="33" name="TextBox 32">
            <a:extLst>
              <a:ext uri="{FF2B5EF4-FFF2-40B4-BE49-F238E27FC236}">
                <a16:creationId xmlns:a16="http://schemas.microsoft.com/office/drawing/2014/main" id="{DA454147-6D35-BA40-A69F-A3E29D61D071}"/>
              </a:ext>
            </a:extLst>
          </p:cNvPr>
          <p:cNvSpPr txBox="1"/>
          <p:nvPr/>
        </p:nvSpPr>
        <p:spPr>
          <a:xfrm>
            <a:off x="815392" y="2014807"/>
            <a:ext cx="1414728" cy="369332"/>
          </a:xfrm>
          <a:prstGeom prst="rect">
            <a:avLst/>
          </a:prstGeom>
          <a:noFill/>
        </p:spPr>
        <p:txBody>
          <a:bodyPr wrap="square" rtlCol="0">
            <a:spAutoFit/>
          </a:bodyPr>
          <a:lstStyle/>
          <a:p>
            <a:r>
              <a:rPr lang="en-US" dirty="0"/>
              <a:t>Induction</a:t>
            </a:r>
          </a:p>
        </p:txBody>
      </p:sp>
      <p:sp>
        <p:nvSpPr>
          <p:cNvPr id="34" name="TextBox 33">
            <a:extLst>
              <a:ext uri="{FF2B5EF4-FFF2-40B4-BE49-F238E27FC236}">
                <a16:creationId xmlns:a16="http://schemas.microsoft.com/office/drawing/2014/main" id="{264EED79-EED1-F1B8-D9BE-D4187570D188}"/>
              </a:ext>
            </a:extLst>
          </p:cNvPr>
          <p:cNvSpPr txBox="1"/>
          <p:nvPr/>
        </p:nvSpPr>
        <p:spPr>
          <a:xfrm>
            <a:off x="3477918" y="2881856"/>
            <a:ext cx="1278242" cy="923330"/>
          </a:xfrm>
          <a:prstGeom prst="rect">
            <a:avLst/>
          </a:prstGeom>
          <a:noFill/>
        </p:spPr>
        <p:txBody>
          <a:bodyPr wrap="square" rtlCol="0">
            <a:spAutoFit/>
          </a:bodyPr>
          <a:lstStyle/>
          <a:p>
            <a:r>
              <a:rPr lang="en-US" dirty="0"/>
              <a:t>Java Capsule project </a:t>
            </a:r>
          </a:p>
        </p:txBody>
      </p:sp>
      <p:sp>
        <p:nvSpPr>
          <p:cNvPr id="36" name="TextBox 35">
            <a:extLst>
              <a:ext uri="{FF2B5EF4-FFF2-40B4-BE49-F238E27FC236}">
                <a16:creationId xmlns:a16="http://schemas.microsoft.com/office/drawing/2014/main" id="{2D7BE9E3-F468-B464-3C2D-810F6F3FAA3C}"/>
              </a:ext>
            </a:extLst>
          </p:cNvPr>
          <p:cNvSpPr txBox="1"/>
          <p:nvPr/>
        </p:nvSpPr>
        <p:spPr>
          <a:xfrm>
            <a:off x="9604914" y="5769626"/>
            <a:ext cx="1646059" cy="369332"/>
          </a:xfrm>
          <a:prstGeom prst="rect">
            <a:avLst/>
          </a:prstGeom>
          <a:noFill/>
        </p:spPr>
        <p:txBody>
          <a:bodyPr wrap="square" rtlCol="0">
            <a:spAutoFit/>
          </a:bodyPr>
          <a:lstStyle/>
          <a:p>
            <a:r>
              <a:rPr lang="en-US" dirty="0"/>
              <a:t>Mini Project </a:t>
            </a:r>
          </a:p>
        </p:txBody>
      </p:sp>
      <p:sp>
        <p:nvSpPr>
          <p:cNvPr id="37" name="TextBox 36">
            <a:extLst>
              <a:ext uri="{FF2B5EF4-FFF2-40B4-BE49-F238E27FC236}">
                <a16:creationId xmlns:a16="http://schemas.microsoft.com/office/drawing/2014/main" id="{5085EA07-58C7-9059-C819-2478D55A8612}"/>
              </a:ext>
            </a:extLst>
          </p:cNvPr>
          <p:cNvSpPr txBox="1"/>
          <p:nvPr/>
        </p:nvSpPr>
        <p:spPr>
          <a:xfrm>
            <a:off x="8532063" y="4665872"/>
            <a:ext cx="1646059" cy="646331"/>
          </a:xfrm>
          <a:prstGeom prst="rect">
            <a:avLst/>
          </a:prstGeom>
          <a:noFill/>
        </p:spPr>
        <p:txBody>
          <a:bodyPr wrap="square" rtlCol="0">
            <a:spAutoFit/>
          </a:bodyPr>
          <a:lstStyle/>
          <a:p>
            <a:r>
              <a:rPr lang="en-US" dirty="0"/>
              <a:t>Confluence &amp; Jira </a:t>
            </a:r>
          </a:p>
        </p:txBody>
      </p:sp>
      <p:pic>
        <p:nvPicPr>
          <p:cNvPr id="38" name="Picture 37" descr="A black and red text&#10;&#10;Description automatically generated">
            <a:extLst>
              <a:ext uri="{FF2B5EF4-FFF2-40B4-BE49-F238E27FC236}">
                <a16:creationId xmlns:a16="http://schemas.microsoft.com/office/drawing/2014/main" id="{3E668A2D-05FA-5560-C978-F10B71EB295D}"/>
              </a:ext>
            </a:extLst>
          </p:cNvPr>
          <p:cNvPicPr>
            <a:picLocks noChangeAspect="1"/>
          </p:cNvPicPr>
          <p:nvPr/>
        </p:nvPicPr>
        <p:blipFill>
          <a:blip r:embed="rId2"/>
          <a:stretch>
            <a:fillRect/>
          </a:stretch>
        </p:blipFill>
        <p:spPr>
          <a:xfrm>
            <a:off x="460815" y="5652226"/>
            <a:ext cx="1003352" cy="711237"/>
          </a:xfrm>
          <a:prstGeom prst="rect">
            <a:avLst/>
          </a:prstGeom>
        </p:spPr>
      </p:pic>
    </p:spTree>
    <p:extLst>
      <p:ext uri="{BB962C8B-B14F-4D97-AF65-F5344CB8AC3E}">
        <p14:creationId xmlns:p14="http://schemas.microsoft.com/office/powerpoint/2010/main" val="165480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316F99-FDE6-80E0-2877-75BFFF0664F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4400" kern="1200" dirty="0">
                <a:solidFill>
                  <a:schemeClr val="accent1"/>
                </a:solidFill>
                <a:latin typeface="+mj-lt"/>
                <a:ea typeface="+mj-ea"/>
                <a:cs typeface="+mj-cs"/>
              </a:rPr>
              <a:t>Code Overview</a:t>
            </a:r>
          </a:p>
        </p:txBody>
      </p:sp>
      <p:sp>
        <p:nvSpPr>
          <p:cNvPr id="5" name="TextBox 4">
            <a:extLst>
              <a:ext uri="{FF2B5EF4-FFF2-40B4-BE49-F238E27FC236}">
                <a16:creationId xmlns:a16="http://schemas.microsoft.com/office/drawing/2014/main" id="{12A751B4-1BBF-4DD3-BE4D-8966A896AB40}"/>
              </a:ext>
            </a:extLst>
          </p:cNvPr>
          <p:cNvSpPr txBox="1"/>
          <p:nvPr/>
        </p:nvSpPr>
        <p:spPr>
          <a:xfrm>
            <a:off x="919482" y="1844507"/>
            <a:ext cx="5105399" cy="416333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Form Submission Handling</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Routing</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MongoDB</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Body Parsing Middleware: </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Express.js</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Data Validation</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Asynchronous Programming</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Error Handling</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Static File Serving</a:t>
            </a:r>
          </a:p>
          <a:p>
            <a:pPr marL="285750" indent="-228600">
              <a:lnSpc>
                <a:spcPct val="90000"/>
              </a:lnSpc>
              <a:spcAft>
                <a:spcPts val="600"/>
              </a:spcAft>
              <a:buFont typeface="Arial" panose="020B0604020202020204" pitchFamily="34" charset="0"/>
              <a:buChar char="•"/>
            </a:pPr>
            <a:r>
              <a:rPr kumimoji="0" lang="en-US" altLang="en-US" sz="2000" i="0" u="none" strike="noStrike" cap="none" normalizeH="0" baseline="0" dirty="0">
                <a:ln>
                  <a:noFill/>
                </a:ln>
                <a:effectLst/>
              </a:rPr>
              <a:t>Client-Server Interaction </a:t>
            </a:r>
            <a:br>
              <a:rPr kumimoji="0" lang="en-US" altLang="en-US" sz="2000" i="0" u="none" strike="noStrike" cap="none" normalizeH="0" baseline="0" dirty="0">
                <a:ln>
                  <a:noFill/>
                </a:ln>
                <a:effectLst/>
              </a:rPr>
            </a:br>
            <a:r>
              <a:rPr kumimoji="0" lang="en-US" altLang="en-US" sz="2000" i="0" u="none" strike="noStrike" cap="none" normalizeH="0" baseline="0" dirty="0">
                <a:ln>
                  <a:noFill/>
                </a:ln>
                <a:effectLst/>
              </a:rPr>
              <a:t>Front-end</a:t>
            </a:r>
            <a:r>
              <a:rPr kumimoji="0" lang="en-US" altLang="en-US" sz="2000" i="0" u="none" strike="noStrike" cap="none" normalizeH="0" dirty="0">
                <a:ln>
                  <a:noFill/>
                </a:ln>
                <a:effectLst/>
              </a:rPr>
              <a:t>  and Backend</a:t>
            </a:r>
            <a:endParaRPr kumimoji="0" lang="en-US" altLang="en-US" sz="2000" i="0" u="none" strike="noStrike" cap="none" normalizeH="0" baseline="0" dirty="0">
              <a:ln>
                <a:noFill/>
              </a:ln>
              <a:effectLst/>
            </a:endParaRPr>
          </a:p>
        </p:txBody>
      </p:sp>
      <p:pic>
        <p:nvPicPr>
          <p:cNvPr id="3" name="Picture 2">
            <a:extLst>
              <a:ext uri="{FF2B5EF4-FFF2-40B4-BE49-F238E27FC236}">
                <a16:creationId xmlns:a16="http://schemas.microsoft.com/office/drawing/2014/main" id="{3571F02E-C571-77FF-A8E5-0CA644D1375B}"/>
              </a:ext>
            </a:extLst>
          </p:cNvPr>
          <p:cNvPicPr>
            <a:picLocks noChangeAspect="1"/>
          </p:cNvPicPr>
          <p:nvPr/>
        </p:nvPicPr>
        <p:blipFill>
          <a:blip r:embed="rId2"/>
          <a:stretch>
            <a:fillRect/>
          </a:stretch>
        </p:blipFill>
        <p:spPr>
          <a:xfrm>
            <a:off x="460815" y="5652226"/>
            <a:ext cx="1003352" cy="711237"/>
          </a:xfrm>
          <a:prstGeom prst="rect">
            <a:avLst/>
          </a:prstGeom>
        </p:spPr>
      </p:pic>
      <p:pic>
        <p:nvPicPr>
          <p:cNvPr id="8" name="Picture 7">
            <a:extLst>
              <a:ext uri="{FF2B5EF4-FFF2-40B4-BE49-F238E27FC236}">
                <a16:creationId xmlns:a16="http://schemas.microsoft.com/office/drawing/2014/main" id="{450123B8-A16E-5BF7-607C-217061992FA0}"/>
              </a:ext>
            </a:extLst>
          </p:cNvPr>
          <p:cNvPicPr>
            <a:picLocks noChangeAspect="1"/>
          </p:cNvPicPr>
          <p:nvPr/>
        </p:nvPicPr>
        <p:blipFill>
          <a:blip r:embed="rId3"/>
          <a:stretch>
            <a:fillRect/>
          </a:stretch>
        </p:blipFill>
        <p:spPr>
          <a:xfrm>
            <a:off x="5393002" y="2693729"/>
            <a:ext cx="5590457" cy="1113862"/>
          </a:xfrm>
          <a:prstGeom prst="rect">
            <a:avLst/>
          </a:prstGeom>
        </p:spPr>
      </p:pic>
      <p:pic>
        <p:nvPicPr>
          <p:cNvPr id="11" name="Picture 10">
            <a:extLst>
              <a:ext uri="{FF2B5EF4-FFF2-40B4-BE49-F238E27FC236}">
                <a16:creationId xmlns:a16="http://schemas.microsoft.com/office/drawing/2014/main" id="{919B64CD-8D45-5DD3-08B5-A747B933A61B}"/>
              </a:ext>
            </a:extLst>
          </p:cNvPr>
          <p:cNvPicPr>
            <a:picLocks noChangeAspect="1"/>
          </p:cNvPicPr>
          <p:nvPr/>
        </p:nvPicPr>
        <p:blipFill>
          <a:blip r:embed="rId4"/>
          <a:stretch>
            <a:fillRect/>
          </a:stretch>
        </p:blipFill>
        <p:spPr>
          <a:xfrm>
            <a:off x="5623555" y="2560008"/>
            <a:ext cx="5129352" cy="1325563"/>
          </a:xfrm>
          <a:prstGeom prst="rect">
            <a:avLst/>
          </a:prstGeom>
        </p:spPr>
      </p:pic>
      <p:pic>
        <p:nvPicPr>
          <p:cNvPr id="15" name="Picture 14">
            <a:extLst>
              <a:ext uri="{FF2B5EF4-FFF2-40B4-BE49-F238E27FC236}">
                <a16:creationId xmlns:a16="http://schemas.microsoft.com/office/drawing/2014/main" id="{A9329B7A-26EC-0AD8-39D3-59AF13918E68}"/>
              </a:ext>
            </a:extLst>
          </p:cNvPr>
          <p:cNvPicPr>
            <a:picLocks noChangeAspect="1"/>
          </p:cNvPicPr>
          <p:nvPr/>
        </p:nvPicPr>
        <p:blipFill>
          <a:blip r:embed="rId5"/>
          <a:stretch>
            <a:fillRect/>
          </a:stretch>
        </p:blipFill>
        <p:spPr>
          <a:xfrm>
            <a:off x="5227179" y="1599631"/>
            <a:ext cx="6585288" cy="825542"/>
          </a:xfrm>
          <a:prstGeom prst="rect">
            <a:avLst/>
          </a:prstGeom>
        </p:spPr>
      </p:pic>
      <p:pic>
        <p:nvPicPr>
          <p:cNvPr id="17" name="Picture 16">
            <a:extLst>
              <a:ext uri="{FF2B5EF4-FFF2-40B4-BE49-F238E27FC236}">
                <a16:creationId xmlns:a16="http://schemas.microsoft.com/office/drawing/2014/main" id="{2A3BB77A-FA05-C77A-B62F-F7F414DD126D}"/>
              </a:ext>
            </a:extLst>
          </p:cNvPr>
          <p:cNvPicPr>
            <a:picLocks noChangeAspect="1"/>
          </p:cNvPicPr>
          <p:nvPr/>
        </p:nvPicPr>
        <p:blipFill>
          <a:blip r:embed="rId6"/>
          <a:stretch>
            <a:fillRect/>
          </a:stretch>
        </p:blipFill>
        <p:spPr>
          <a:xfrm>
            <a:off x="5227179" y="2925584"/>
            <a:ext cx="5721644" cy="2806844"/>
          </a:xfrm>
          <a:prstGeom prst="rect">
            <a:avLst/>
          </a:prstGeom>
        </p:spPr>
      </p:pic>
      <p:pic>
        <p:nvPicPr>
          <p:cNvPr id="20" name="Picture 19">
            <a:extLst>
              <a:ext uri="{FF2B5EF4-FFF2-40B4-BE49-F238E27FC236}">
                <a16:creationId xmlns:a16="http://schemas.microsoft.com/office/drawing/2014/main" id="{B4B8B201-6096-2FF6-D060-5E1B73308183}"/>
              </a:ext>
            </a:extLst>
          </p:cNvPr>
          <p:cNvPicPr>
            <a:picLocks noChangeAspect="1"/>
          </p:cNvPicPr>
          <p:nvPr/>
        </p:nvPicPr>
        <p:blipFill>
          <a:blip r:embed="rId7"/>
          <a:stretch>
            <a:fillRect/>
          </a:stretch>
        </p:blipFill>
        <p:spPr>
          <a:xfrm>
            <a:off x="6513584" y="3166506"/>
            <a:ext cx="4102311" cy="584230"/>
          </a:xfrm>
          <a:prstGeom prst="rect">
            <a:avLst/>
          </a:prstGeom>
        </p:spPr>
      </p:pic>
      <p:pic>
        <p:nvPicPr>
          <p:cNvPr id="23" name="Picture 22">
            <a:extLst>
              <a:ext uri="{FF2B5EF4-FFF2-40B4-BE49-F238E27FC236}">
                <a16:creationId xmlns:a16="http://schemas.microsoft.com/office/drawing/2014/main" id="{734A2EEE-5B35-3258-67B2-8227D2A08FF6}"/>
              </a:ext>
            </a:extLst>
          </p:cNvPr>
          <p:cNvPicPr>
            <a:picLocks noChangeAspect="1"/>
          </p:cNvPicPr>
          <p:nvPr/>
        </p:nvPicPr>
        <p:blipFill>
          <a:blip r:embed="rId8"/>
          <a:stretch>
            <a:fillRect/>
          </a:stretch>
        </p:blipFill>
        <p:spPr>
          <a:xfrm>
            <a:off x="5623060" y="2990605"/>
            <a:ext cx="4709518" cy="916496"/>
          </a:xfrm>
          <a:prstGeom prst="rect">
            <a:avLst/>
          </a:prstGeom>
        </p:spPr>
      </p:pic>
      <p:pic>
        <p:nvPicPr>
          <p:cNvPr id="25" name="Picture 24">
            <a:extLst>
              <a:ext uri="{FF2B5EF4-FFF2-40B4-BE49-F238E27FC236}">
                <a16:creationId xmlns:a16="http://schemas.microsoft.com/office/drawing/2014/main" id="{9002BEF5-7202-8DDE-7EF5-094001F68C0B}"/>
              </a:ext>
            </a:extLst>
          </p:cNvPr>
          <p:cNvPicPr>
            <a:picLocks noChangeAspect="1"/>
          </p:cNvPicPr>
          <p:nvPr/>
        </p:nvPicPr>
        <p:blipFill>
          <a:blip r:embed="rId9"/>
          <a:stretch>
            <a:fillRect/>
          </a:stretch>
        </p:blipFill>
        <p:spPr>
          <a:xfrm>
            <a:off x="5231230" y="2385725"/>
            <a:ext cx="4422590" cy="2216264"/>
          </a:xfrm>
          <a:prstGeom prst="rect">
            <a:avLst/>
          </a:prstGeom>
        </p:spPr>
      </p:pic>
      <p:pic>
        <p:nvPicPr>
          <p:cNvPr id="27" name="Picture 26">
            <a:extLst>
              <a:ext uri="{FF2B5EF4-FFF2-40B4-BE49-F238E27FC236}">
                <a16:creationId xmlns:a16="http://schemas.microsoft.com/office/drawing/2014/main" id="{1F6474D9-FA5B-7715-47B7-DEA8D3C029E8}"/>
              </a:ext>
            </a:extLst>
          </p:cNvPr>
          <p:cNvPicPr>
            <a:picLocks noChangeAspect="1"/>
          </p:cNvPicPr>
          <p:nvPr/>
        </p:nvPicPr>
        <p:blipFill>
          <a:blip r:embed="rId10"/>
          <a:stretch>
            <a:fillRect/>
          </a:stretch>
        </p:blipFill>
        <p:spPr>
          <a:xfrm>
            <a:off x="5754783" y="3193805"/>
            <a:ext cx="4866896" cy="755801"/>
          </a:xfrm>
          <a:prstGeom prst="rect">
            <a:avLst/>
          </a:prstGeom>
        </p:spPr>
      </p:pic>
    </p:spTree>
    <p:extLst>
      <p:ext uri="{BB962C8B-B14F-4D97-AF65-F5344CB8AC3E}">
        <p14:creationId xmlns:p14="http://schemas.microsoft.com/office/powerpoint/2010/main" val="250068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6" end="6"/>
                                            </p:txEl>
                                          </p:spTgt>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5"/>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7"/>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9" end="9"/>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057A2-168C-51FE-8B0F-B1D9262C3AB0}"/>
              </a:ext>
            </a:extLst>
          </p:cNvPr>
          <p:cNvPicPr>
            <a:picLocks noChangeAspect="1"/>
          </p:cNvPicPr>
          <p:nvPr/>
        </p:nvPicPr>
        <p:blipFill>
          <a:blip r:embed="rId2"/>
          <a:stretch>
            <a:fillRect/>
          </a:stretch>
        </p:blipFill>
        <p:spPr>
          <a:xfrm>
            <a:off x="1428793" y="833509"/>
            <a:ext cx="3102387" cy="3884537"/>
          </a:xfrm>
          <a:prstGeom prst="rect">
            <a:avLst/>
          </a:prstGeom>
        </p:spPr>
      </p:pic>
      <p:pic>
        <p:nvPicPr>
          <p:cNvPr id="5" name="Picture 4">
            <a:extLst>
              <a:ext uri="{FF2B5EF4-FFF2-40B4-BE49-F238E27FC236}">
                <a16:creationId xmlns:a16="http://schemas.microsoft.com/office/drawing/2014/main" id="{52023882-32A0-A64D-B522-A5284BBBD65D}"/>
              </a:ext>
            </a:extLst>
          </p:cNvPr>
          <p:cNvPicPr>
            <a:picLocks noChangeAspect="1"/>
          </p:cNvPicPr>
          <p:nvPr/>
        </p:nvPicPr>
        <p:blipFill>
          <a:blip r:embed="rId3"/>
          <a:stretch>
            <a:fillRect/>
          </a:stretch>
        </p:blipFill>
        <p:spPr>
          <a:xfrm>
            <a:off x="3391256" y="1174980"/>
            <a:ext cx="3318965" cy="4051361"/>
          </a:xfrm>
          <a:prstGeom prst="rect">
            <a:avLst/>
          </a:prstGeom>
        </p:spPr>
      </p:pic>
      <p:pic>
        <p:nvPicPr>
          <p:cNvPr id="7" name="Picture 6">
            <a:extLst>
              <a:ext uri="{FF2B5EF4-FFF2-40B4-BE49-F238E27FC236}">
                <a16:creationId xmlns:a16="http://schemas.microsoft.com/office/drawing/2014/main" id="{A0DB6A64-784A-D283-256E-3D939D737D80}"/>
              </a:ext>
            </a:extLst>
          </p:cNvPr>
          <p:cNvPicPr>
            <a:picLocks noChangeAspect="1"/>
          </p:cNvPicPr>
          <p:nvPr/>
        </p:nvPicPr>
        <p:blipFill>
          <a:blip r:embed="rId4"/>
          <a:stretch>
            <a:fillRect/>
          </a:stretch>
        </p:blipFill>
        <p:spPr>
          <a:xfrm>
            <a:off x="5590599" y="1480278"/>
            <a:ext cx="3366166" cy="4171948"/>
          </a:xfrm>
          <a:prstGeom prst="rect">
            <a:avLst/>
          </a:prstGeom>
        </p:spPr>
      </p:pic>
      <p:pic>
        <p:nvPicPr>
          <p:cNvPr id="9" name="Picture 8">
            <a:extLst>
              <a:ext uri="{FF2B5EF4-FFF2-40B4-BE49-F238E27FC236}">
                <a16:creationId xmlns:a16="http://schemas.microsoft.com/office/drawing/2014/main" id="{170CBB88-44C8-4E6B-5E13-EAAC15C49486}"/>
              </a:ext>
            </a:extLst>
          </p:cNvPr>
          <p:cNvPicPr>
            <a:picLocks noChangeAspect="1"/>
          </p:cNvPicPr>
          <p:nvPr/>
        </p:nvPicPr>
        <p:blipFill>
          <a:blip r:embed="rId5"/>
          <a:stretch>
            <a:fillRect/>
          </a:stretch>
        </p:blipFill>
        <p:spPr>
          <a:xfrm>
            <a:off x="7836966" y="1853055"/>
            <a:ext cx="3588108" cy="4368558"/>
          </a:xfrm>
          <a:prstGeom prst="rect">
            <a:avLst/>
          </a:prstGeom>
        </p:spPr>
      </p:pic>
      <p:pic>
        <p:nvPicPr>
          <p:cNvPr id="10" name="Picture 9">
            <a:extLst>
              <a:ext uri="{FF2B5EF4-FFF2-40B4-BE49-F238E27FC236}">
                <a16:creationId xmlns:a16="http://schemas.microsoft.com/office/drawing/2014/main" id="{919535FD-4460-DAB1-E116-2C6CE98A7490}"/>
              </a:ext>
            </a:extLst>
          </p:cNvPr>
          <p:cNvPicPr>
            <a:picLocks noChangeAspect="1"/>
          </p:cNvPicPr>
          <p:nvPr/>
        </p:nvPicPr>
        <p:blipFill>
          <a:blip r:embed="rId6"/>
          <a:stretch>
            <a:fillRect/>
          </a:stretch>
        </p:blipFill>
        <p:spPr>
          <a:xfrm>
            <a:off x="369375" y="5652226"/>
            <a:ext cx="1003352" cy="711237"/>
          </a:xfrm>
          <a:prstGeom prst="rect">
            <a:avLst/>
          </a:prstGeom>
        </p:spPr>
      </p:pic>
      <p:sp>
        <p:nvSpPr>
          <p:cNvPr id="11" name="Title 1">
            <a:extLst>
              <a:ext uri="{FF2B5EF4-FFF2-40B4-BE49-F238E27FC236}">
                <a16:creationId xmlns:a16="http://schemas.microsoft.com/office/drawing/2014/main" id="{C98B1C6F-1957-DA9F-68FE-A59667F76A2C}"/>
              </a:ext>
            </a:extLst>
          </p:cNvPr>
          <p:cNvSpPr txBox="1">
            <a:spLocks/>
          </p:cNvSpPr>
          <p:nvPr/>
        </p:nvSpPr>
        <p:spPr>
          <a:xfrm>
            <a:off x="369375" y="238101"/>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Output</a:t>
            </a:r>
            <a:endParaRPr lang="en-IN" dirty="0">
              <a:solidFill>
                <a:srgbClr val="FF0000"/>
              </a:solidFill>
            </a:endParaRPr>
          </a:p>
        </p:txBody>
      </p:sp>
    </p:spTree>
    <p:extLst>
      <p:ext uri="{BB962C8B-B14F-4D97-AF65-F5344CB8AC3E}">
        <p14:creationId xmlns:p14="http://schemas.microsoft.com/office/powerpoint/2010/main" val="29737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EEC87-76B7-11EC-33A4-3C6952E39312}"/>
              </a:ext>
            </a:extLst>
          </p:cNvPr>
          <p:cNvPicPr>
            <a:picLocks noChangeAspect="1"/>
          </p:cNvPicPr>
          <p:nvPr/>
        </p:nvPicPr>
        <p:blipFill>
          <a:blip r:embed="rId2"/>
          <a:stretch>
            <a:fillRect/>
          </a:stretch>
        </p:blipFill>
        <p:spPr>
          <a:xfrm>
            <a:off x="369375" y="5652226"/>
            <a:ext cx="1003352" cy="711237"/>
          </a:xfrm>
          <a:prstGeom prst="rect">
            <a:avLst/>
          </a:prstGeom>
        </p:spPr>
      </p:pic>
      <p:sp>
        <p:nvSpPr>
          <p:cNvPr id="3" name="Title 1">
            <a:extLst>
              <a:ext uri="{FF2B5EF4-FFF2-40B4-BE49-F238E27FC236}">
                <a16:creationId xmlns:a16="http://schemas.microsoft.com/office/drawing/2014/main" id="{962CB557-31DE-91FC-FE78-0DA7F078947D}"/>
              </a:ext>
            </a:extLst>
          </p:cNvPr>
          <p:cNvSpPr txBox="1">
            <a:spLocks/>
          </p:cNvSpPr>
          <p:nvPr/>
        </p:nvSpPr>
        <p:spPr>
          <a:xfrm>
            <a:off x="838200" y="365125"/>
            <a:ext cx="5503877" cy="81772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4400" dirty="0">
                <a:solidFill>
                  <a:schemeClr val="accent1"/>
                </a:solidFill>
                <a:latin typeface="+mj-lt"/>
              </a:rPr>
              <a:t>Test Case</a:t>
            </a:r>
            <a:endParaRPr lang="en-US" sz="4400" kern="1200" dirty="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4C7A6CFC-47C7-9AFC-091D-A43D2A1F1B2C}"/>
              </a:ext>
            </a:extLst>
          </p:cNvPr>
          <p:cNvSpPr txBox="1"/>
          <p:nvPr/>
        </p:nvSpPr>
        <p:spPr>
          <a:xfrm>
            <a:off x="2391902" y="1325546"/>
            <a:ext cx="3950175"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1. Functional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Form Submission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Redirect to Success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Static File Serving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2. Validation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Email Address Validation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Phone Number Validation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3. Integration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MongoDB Connection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j-lt"/>
              </a:rPr>
              <a:t>   </a:t>
            </a:r>
            <a:r>
              <a:rPr kumimoji="0" lang="en-US" altLang="en-US" b="0" i="0" u="none" strike="noStrike" cap="none" normalizeH="0" baseline="0" dirty="0">
                <a:ln>
                  <a:noFill/>
                </a:ln>
                <a:effectLst/>
                <a:latin typeface="+mj-lt"/>
              </a:rPr>
              <a:t>- Data Insertion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Database Closure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4. Usability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User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   - User Experience</a:t>
            </a:r>
          </a:p>
        </p:txBody>
      </p:sp>
      <p:sp>
        <p:nvSpPr>
          <p:cNvPr id="8" name="TextBox 7">
            <a:extLst>
              <a:ext uri="{FF2B5EF4-FFF2-40B4-BE49-F238E27FC236}">
                <a16:creationId xmlns:a16="http://schemas.microsoft.com/office/drawing/2014/main" id="{382E1CDD-3F6B-CF58-6919-E4B4164C98EA}"/>
              </a:ext>
            </a:extLst>
          </p:cNvPr>
          <p:cNvSpPr txBox="1"/>
          <p:nvPr/>
        </p:nvSpPr>
        <p:spPr>
          <a:xfrm>
            <a:off x="6503565" y="2191910"/>
            <a:ext cx="3387055" cy="3139321"/>
          </a:xfrm>
          <a:prstGeom prst="rect">
            <a:avLst/>
          </a:prstGeom>
          <a:noFill/>
        </p:spPr>
        <p:txBody>
          <a:bodyPr wrap="square">
            <a:spAutoFit/>
          </a:bodyPr>
          <a:lstStyle/>
          <a:p>
            <a:r>
              <a:rPr lang="en-US" dirty="0"/>
              <a:t>5. Error Handling Testing:</a:t>
            </a:r>
          </a:p>
          <a:p>
            <a:r>
              <a:rPr lang="en-US" dirty="0"/>
              <a:t>   - Validation Errors</a:t>
            </a:r>
          </a:p>
          <a:p>
            <a:r>
              <a:rPr lang="en-US" dirty="0"/>
              <a:t>   - Database Errors</a:t>
            </a:r>
          </a:p>
          <a:p>
            <a:endParaRPr lang="en-US" dirty="0"/>
          </a:p>
          <a:p>
            <a:r>
              <a:rPr lang="en-US" dirty="0"/>
              <a:t>6. Performance Testing:</a:t>
            </a:r>
          </a:p>
          <a:p>
            <a:r>
              <a:rPr lang="en-US" dirty="0"/>
              <a:t>   - Load Testing</a:t>
            </a:r>
          </a:p>
          <a:p>
            <a:r>
              <a:rPr lang="en-US" dirty="0"/>
              <a:t>   - Response Time </a:t>
            </a:r>
          </a:p>
          <a:p>
            <a:endParaRPr lang="en-US" dirty="0"/>
          </a:p>
          <a:p>
            <a:r>
              <a:rPr lang="en-US" dirty="0"/>
              <a:t>7. Compatibility Testing:</a:t>
            </a:r>
          </a:p>
          <a:p>
            <a:r>
              <a:rPr lang="en-US" dirty="0"/>
              <a:t>   - Browser Compatibility</a:t>
            </a:r>
          </a:p>
          <a:p>
            <a:r>
              <a:rPr lang="en-US" dirty="0"/>
              <a:t>   - Device Compatibility</a:t>
            </a:r>
          </a:p>
        </p:txBody>
      </p:sp>
    </p:spTree>
    <p:extLst>
      <p:ext uri="{BB962C8B-B14F-4D97-AF65-F5344CB8AC3E}">
        <p14:creationId xmlns:p14="http://schemas.microsoft.com/office/powerpoint/2010/main" val="1688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CF119-5E93-489C-5170-2BAE8D0F77AD}"/>
              </a:ext>
            </a:extLst>
          </p:cNvPr>
          <p:cNvPicPr>
            <a:picLocks noChangeAspect="1"/>
          </p:cNvPicPr>
          <p:nvPr/>
        </p:nvPicPr>
        <p:blipFill>
          <a:blip r:embed="rId2"/>
          <a:stretch>
            <a:fillRect/>
          </a:stretch>
        </p:blipFill>
        <p:spPr>
          <a:xfrm>
            <a:off x="369375" y="5652226"/>
            <a:ext cx="1003352" cy="711237"/>
          </a:xfrm>
          <a:prstGeom prst="rect">
            <a:avLst/>
          </a:prstGeom>
        </p:spPr>
      </p:pic>
      <p:sp>
        <p:nvSpPr>
          <p:cNvPr id="4" name="Title 1">
            <a:extLst>
              <a:ext uri="{FF2B5EF4-FFF2-40B4-BE49-F238E27FC236}">
                <a16:creationId xmlns:a16="http://schemas.microsoft.com/office/drawing/2014/main" id="{EF9FDA22-DD0A-8D70-7944-A47ABF33819A}"/>
              </a:ext>
            </a:extLst>
          </p:cNvPr>
          <p:cNvSpPr txBox="1">
            <a:spLocks/>
          </p:cNvSpPr>
          <p:nvPr/>
        </p:nvSpPr>
        <p:spPr>
          <a:xfrm>
            <a:off x="838200" y="365125"/>
            <a:ext cx="5503877" cy="81772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4400" kern="1200" dirty="0">
                <a:solidFill>
                  <a:schemeClr val="accent1"/>
                </a:solidFill>
                <a:latin typeface="+mj-lt"/>
                <a:ea typeface="+mj-ea"/>
                <a:cs typeface="+mj-cs"/>
              </a:rPr>
              <a:t>Jira</a:t>
            </a:r>
          </a:p>
        </p:txBody>
      </p:sp>
      <p:sp>
        <p:nvSpPr>
          <p:cNvPr id="5" name="Oval 4">
            <a:extLst>
              <a:ext uri="{FF2B5EF4-FFF2-40B4-BE49-F238E27FC236}">
                <a16:creationId xmlns:a16="http://schemas.microsoft.com/office/drawing/2014/main" id="{0D401FFC-4EFF-F06B-32A0-7B96E3026CDB}"/>
              </a:ext>
            </a:extLst>
          </p:cNvPr>
          <p:cNvSpPr/>
          <p:nvPr/>
        </p:nvSpPr>
        <p:spPr>
          <a:xfrm>
            <a:off x="2214694" y="2954192"/>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AAD90500-5F02-9ECD-7F19-E8D95B44F155}"/>
              </a:ext>
            </a:extLst>
          </p:cNvPr>
          <p:cNvSpPr/>
          <p:nvPr/>
        </p:nvSpPr>
        <p:spPr>
          <a:xfrm>
            <a:off x="4453555" y="2954191"/>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5E4756BE-4BCA-6341-C3DE-B271D1A542A7}"/>
              </a:ext>
            </a:extLst>
          </p:cNvPr>
          <p:cNvSpPr/>
          <p:nvPr/>
        </p:nvSpPr>
        <p:spPr>
          <a:xfrm>
            <a:off x="6810303" y="2954192"/>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BD245F6-F779-97DC-E81D-9C7CAD1681D2}"/>
              </a:ext>
            </a:extLst>
          </p:cNvPr>
          <p:cNvSpPr/>
          <p:nvPr/>
        </p:nvSpPr>
        <p:spPr>
          <a:xfrm>
            <a:off x="9387550" y="1194231"/>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BA988C52-0D2C-1E37-6866-CE861E5596DE}"/>
              </a:ext>
            </a:extLst>
          </p:cNvPr>
          <p:cNvSpPr/>
          <p:nvPr/>
        </p:nvSpPr>
        <p:spPr>
          <a:xfrm>
            <a:off x="9387551" y="5123008"/>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2879F8D-A230-D76D-7DB8-2A0EE0AC9C33}"/>
              </a:ext>
            </a:extLst>
          </p:cNvPr>
          <p:cNvSpPr/>
          <p:nvPr/>
        </p:nvSpPr>
        <p:spPr>
          <a:xfrm>
            <a:off x="9345606" y="2954189"/>
            <a:ext cx="1853967" cy="81772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4CD3BD0E-1B3C-C356-E365-EB9D66ED2545}"/>
              </a:ext>
            </a:extLst>
          </p:cNvPr>
          <p:cNvSpPr txBox="1"/>
          <p:nvPr/>
        </p:nvSpPr>
        <p:spPr>
          <a:xfrm>
            <a:off x="2650921" y="3145872"/>
            <a:ext cx="1006679" cy="369332"/>
          </a:xfrm>
          <a:prstGeom prst="rect">
            <a:avLst/>
          </a:prstGeom>
          <a:noFill/>
        </p:spPr>
        <p:txBody>
          <a:bodyPr wrap="square" rtlCol="0">
            <a:spAutoFit/>
          </a:bodyPr>
          <a:lstStyle/>
          <a:p>
            <a:r>
              <a:rPr lang="en-US" dirty="0"/>
              <a:t>Project</a:t>
            </a:r>
          </a:p>
        </p:txBody>
      </p:sp>
      <p:sp>
        <p:nvSpPr>
          <p:cNvPr id="12" name="TextBox 11">
            <a:extLst>
              <a:ext uri="{FF2B5EF4-FFF2-40B4-BE49-F238E27FC236}">
                <a16:creationId xmlns:a16="http://schemas.microsoft.com/office/drawing/2014/main" id="{7C6125BC-1C5A-31CF-D524-8AB2283559A2}"/>
              </a:ext>
            </a:extLst>
          </p:cNvPr>
          <p:cNvSpPr txBox="1"/>
          <p:nvPr/>
        </p:nvSpPr>
        <p:spPr>
          <a:xfrm>
            <a:off x="9741552" y="2046825"/>
            <a:ext cx="1375526" cy="369332"/>
          </a:xfrm>
          <a:prstGeom prst="rect">
            <a:avLst/>
          </a:prstGeom>
          <a:noFill/>
        </p:spPr>
        <p:txBody>
          <a:bodyPr wrap="square" rtlCol="0">
            <a:spAutoFit/>
          </a:bodyPr>
          <a:lstStyle/>
          <a:p>
            <a:r>
              <a:rPr lang="en-US" dirty="0"/>
              <a:t>Database</a:t>
            </a:r>
          </a:p>
        </p:txBody>
      </p:sp>
      <p:sp>
        <p:nvSpPr>
          <p:cNvPr id="13" name="TextBox 12">
            <a:extLst>
              <a:ext uri="{FF2B5EF4-FFF2-40B4-BE49-F238E27FC236}">
                <a16:creationId xmlns:a16="http://schemas.microsoft.com/office/drawing/2014/main" id="{009814B6-6E95-8632-9862-26B6F99B955D}"/>
              </a:ext>
            </a:extLst>
          </p:cNvPr>
          <p:cNvSpPr txBox="1"/>
          <p:nvPr/>
        </p:nvSpPr>
        <p:spPr>
          <a:xfrm>
            <a:off x="7285973" y="3137483"/>
            <a:ext cx="1006679" cy="369332"/>
          </a:xfrm>
          <a:prstGeom prst="rect">
            <a:avLst/>
          </a:prstGeom>
          <a:noFill/>
        </p:spPr>
        <p:txBody>
          <a:bodyPr wrap="square" rtlCol="0">
            <a:spAutoFit/>
          </a:bodyPr>
          <a:lstStyle/>
          <a:p>
            <a:r>
              <a:rPr lang="en-US" dirty="0"/>
              <a:t>Story</a:t>
            </a:r>
          </a:p>
        </p:txBody>
      </p:sp>
      <p:sp>
        <p:nvSpPr>
          <p:cNvPr id="14" name="TextBox 13">
            <a:extLst>
              <a:ext uri="{FF2B5EF4-FFF2-40B4-BE49-F238E27FC236}">
                <a16:creationId xmlns:a16="http://schemas.microsoft.com/office/drawing/2014/main" id="{DC4E1CAD-3B7A-9F39-ECFD-D2A3EEC8A51D}"/>
              </a:ext>
            </a:extLst>
          </p:cNvPr>
          <p:cNvSpPr txBox="1"/>
          <p:nvPr/>
        </p:nvSpPr>
        <p:spPr>
          <a:xfrm>
            <a:off x="9903211" y="5994131"/>
            <a:ext cx="1006679" cy="369332"/>
          </a:xfrm>
          <a:prstGeom prst="rect">
            <a:avLst/>
          </a:prstGeom>
          <a:noFill/>
        </p:spPr>
        <p:txBody>
          <a:bodyPr wrap="square" rtlCol="0">
            <a:spAutoFit/>
          </a:bodyPr>
          <a:lstStyle/>
          <a:p>
            <a:r>
              <a:rPr lang="en-US" dirty="0"/>
              <a:t>Java</a:t>
            </a:r>
          </a:p>
        </p:txBody>
      </p:sp>
      <p:sp>
        <p:nvSpPr>
          <p:cNvPr id="15" name="TextBox 14">
            <a:extLst>
              <a:ext uri="{FF2B5EF4-FFF2-40B4-BE49-F238E27FC236}">
                <a16:creationId xmlns:a16="http://schemas.microsoft.com/office/drawing/2014/main" id="{B0C7B888-01E2-05AD-112F-DF1304A2CC77}"/>
              </a:ext>
            </a:extLst>
          </p:cNvPr>
          <p:cNvSpPr txBox="1"/>
          <p:nvPr/>
        </p:nvSpPr>
        <p:spPr>
          <a:xfrm>
            <a:off x="9793026" y="3866076"/>
            <a:ext cx="1144828" cy="369332"/>
          </a:xfrm>
          <a:prstGeom prst="rect">
            <a:avLst/>
          </a:prstGeom>
          <a:noFill/>
        </p:spPr>
        <p:txBody>
          <a:bodyPr wrap="square" rtlCol="0">
            <a:spAutoFit/>
          </a:bodyPr>
          <a:lstStyle/>
          <a:p>
            <a:r>
              <a:rPr lang="en-US" dirty="0" err="1"/>
              <a:t>NodeJs</a:t>
            </a:r>
            <a:endParaRPr lang="en-US" dirty="0"/>
          </a:p>
        </p:txBody>
      </p:sp>
      <p:sp>
        <p:nvSpPr>
          <p:cNvPr id="16" name="TextBox 15">
            <a:extLst>
              <a:ext uri="{FF2B5EF4-FFF2-40B4-BE49-F238E27FC236}">
                <a16:creationId xmlns:a16="http://schemas.microsoft.com/office/drawing/2014/main" id="{99B637A4-8FEA-BD1A-9682-E684F77FF2AB}"/>
              </a:ext>
            </a:extLst>
          </p:cNvPr>
          <p:cNvSpPr txBox="1"/>
          <p:nvPr/>
        </p:nvSpPr>
        <p:spPr>
          <a:xfrm>
            <a:off x="5003583" y="3137483"/>
            <a:ext cx="1006679" cy="369332"/>
          </a:xfrm>
          <a:prstGeom prst="rect">
            <a:avLst/>
          </a:prstGeom>
          <a:noFill/>
        </p:spPr>
        <p:txBody>
          <a:bodyPr wrap="square" rtlCol="0">
            <a:spAutoFit/>
          </a:bodyPr>
          <a:lstStyle/>
          <a:p>
            <a:r>
              <a:rPr lang="en-US" dirty="0"/>
              <a:t>Epic</a:t>
            </a:r>
          </a:p>
        </p:txBody>
      </p:sp>
      <p:cxnSp>
        <p:nvCxnSpPr>
          <p:cNvPr id="18" name="Straight Arrow Connector 17">
            <a:extLst>
              <a:ext uri="{FF2B5EF4-FFF2-40B4-BE49-F238E27FC236}">
                <a16:creationId xmlns:a16="http://schemas.microsoft.com/office/drawing/2014/main" id="{475B2B5F-0CFE-77B8-237A-E57A3235F020}"/>
              </a:ext>
            </a:extLst>
          </p:cNvPr>
          <p:cNvCxnSpPr>
            <a:stCxn id="5" idx="6"/>
            <a:endCxn id="6" idx="2"/>
          </p:cNvCxnSpPr>
          <p:nvPr/>
        </p:nvCxnSpPr>
        <p:spPr>
          <a:xfrm flipV="1">
            <a:off x="4068661" y="3363053"/>
            <a:ext cx="384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5A81EE-77C5-7E8E-C3DD-1BC32D36C318}"/>
              </a:ext>
            </a:extLst>
          </p:cNvPr>
          <p:cNvCxnSpPr>
            <a:stCxn id="6" idx="6"/>
            <a:endCxn id="7" idx="2"/>
          </p:cNvCxnSpPr>
          <p:nvPr/>
        </p:nvCxnSpPr>
        <p:spPr>
          <a:xfrm>
            <a:off x="6307522" y="3363053"/>
            <a:ext cx="5027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9B2DD3-7A86-5E09-2111-F5695A7457C3}"/>
              </a:ext>
            </a:extLst>
          </p:cNvPr>
          <p:cNvCxnSpPr>
            <a:stCxn id="7" idx="7"/>
            <a:endCxn id="8" idx="3"/>
          </p:cNvCxnSpPr>
          <p:nvPr/>
        </p:nvCxnSpPr>
        <p:spPr>
          <a:xfrm flipV="1">
            <a:off x="8392763" y="1892201"/>
            <a:ext cx="1266294" cy="118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5F9872-A423-3986-D706-F1B725878CAE}"/>
              </a:ext>
            </a:extLst>
          </p:cNvPr>
          <p:cNvCxnSpPr>
            <a:stCxn id="7" idx="6"/>
            <a:endCxn id="10" idx="2"/>
          </p:cNvCxnSpPr>
          <p:nvPr/>
        </p:nvCxnSpPr>
        <p:spPr>
          <a:xfrm flipV="1">
            <a:off x="8664270" y="3363051"/>
            <a:ext cx="6813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D3ED7F8-020C-DFF2-7F46-2A1E9C47EB0E}"/>
              </a:ext>
            </a:extLst>
          </p:cNvPr>
          <p:cNvCxnSpPr>
            <a:stCxn id="7" idx="5"/>
            <a:endCxn id="9" idx="1"/>
          </p:cNvCxnSpPr>
          <p:nvPr/>
        </p:nvCxnSpPr>
        <p:spPr>
          <a:xfrm>
            <a:off x="8392763" y="3652162"/>
            <a:ext cx="1266295" cy="159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55F322-FC0B-D068-FBC5-1AFEDB3048AE}"/>
              </a:ext>
            </a:extLst>
          </p:cNvPr>
          <p:cNvSpPr txBox="1"/>
          <p:nvPr/>
        </p:nvSpPr>
        <p:spPr>
          <a:xfrm>
            <a:off x="2739387" y="3963595"/>
            <a:ext cx="1329274" cy="923330"/>
          </a:xfrm>
          <a:prstGeom prst="rect">
            <a:avLst/>
          </a:prstGeom>
          <a:noFill/>
        </p:spPr>
        <p:txBody>
          <a:bodyPr wrap="square" rtlCol="0">
            <a:spAutoFit/>
          </a:bodyPr>
          <a:lstStyle/>
          <a:p>
            <a:r>
              <a:rPr lang="en-US" dirty="0"/>
              <a:t>Library Signup page</a:t>
            </a:r>
          </a:p>
        </p:txBody>
      </p:sp>
      <p:sp>
        <p:nvSpPr>
          <p:cNvPr id="34" name="TextBox 33">
            <a:extLst>
              <a:ext uri="{FF2B5EF4-FFF2-40B4-BE49-F238E27FC236}">
                <a16:creationId xmlns:a16="http://schemas.microsoft.com/office/drawing/2014/main" id="{6347C0B2-2CF5-33C8-63AC-4BFD8F7B4512}"/>
              </a:ext>
            </a:extLst>
          </p:cNvPr>
          <p:cNvSpPr txBox="1"/>
          <p:nvPr/>
        </p:nvSpPr>
        <p:spPr>
          <a:xfrm>
            <a:off x="9875249" y="3152551"/>
            <a:ext cx="1062605" cy="369332"/>
          </a:xfrm>
          <a:prstGeom prst="rect">
            <a:avLst/>
          </a:prstGeom>
          <a:noFill/>
        </p:spPr>
        <p:txBody>
          <a:bodyPr wrap="square" rtlCol="0">
            <a:spAutoFit/>
          </a:bodyPr>
          <a:lstStyle/>
          <a:p>
            <a:r>
              <a:rPr lang="en-US" dirty="0"/>
              <a:t>Task</a:t>
            </a:r>
          </a:p>
        </p:txBody>
      </p:sp>
      <p:sp>
        <p:nvSpPr>
          <p:cNvPr id="39" name="TextBox 38">
            <a:extLst>
              <a:ext uri="{FF2B5EF4-FFF2-40B4-BE49-F238E27FC236}">
                <a16:creationId xmlns:a16="http://schemas.microsoft.com/office/drawing/2014/main" id="{234605BB-5348-6B6A-2D52-F8CCBD281DBA}"/>
              </a:ext>
            </a:extLst>
          </p:cNvPr>
          <p:cNvSpPr txBox="1"/>
          <p:nvPr/>
        </p:nvSpPr>
        <p:spPr>
          <a:xfrm>
            <a:off x="7069368" y="3861006"/>
            <a:ext cx="1439888" cy="646331"/>
          </a:xfrm>
          <a:prstGeom prst="rect">
            <a:avLst/>
          </a:prstGeom>
          <a:noFill/>
        </p:spPr>
        <p:txBody>
          <a:bodyPr wrap="square" rtlCol="0">
            <a:spAutoFit/>
          </a:bodyPr>
          <a:lstStyle/>
          <a:p>
            <a:r>
              <a:rPr lang="en-US" dirty="0"/>
              <a:t>Develop a program</a:t>
            </a:r>
          </a:p>
        </p:txBody>
      </p:sp>
      <p:sp>
        <p:nvSpPr>
          <p:cNvPr id="40" name="TextBox 39">
            <a:extLst>
              <a:ext uri="{FF2B5EF4-FFF2-40B4-BE49-F238E27FC236}">
                <a16:creationId xmlns:a16="http://schemas.microsoft.com/office/drawing/2014/main" id="{5A9A7F89-F9B4-5347-00A6-562F2B370CC4}"/>
              </a:ext>
            </a:extLst>
          </p:cNvPr>
          <p:cNvSpPr txBox="1"/>
          <p:nvPr/>
        </p:nvSpPr>
        <p:spPr>
          <a:xfrm>
            <a:off x="4901438" y="2216214"/>
            <a:ext cx="1329274" cy="646331"/>
          </a:xfrm>
          <a:prstGeom prst="rect">
            <a:avLst/>
          </a:prstGeom>
          <a:noFill/>
        </p:spPr>
        <p:txBody>
          <a:bodyPr wrap="square" rtlCol="0">
            <a:spAutoFit/>
          </a:bodyPr>
          <a:lstStyle/>
          <a:p>
            <a:r>
              <a:rPr lang="en-US" dirty="0"/>
              <a:t>Student Details</a:t>
            </a:r>
          </a:p>
        </p:txBody>
      </p:sp>
      <p:sp>
        <p:nvSpPr>
          <p:cNvPr id="43" name="TextBox 42">
            <a:extLst>
              <a:ext uri="{FF2B5EF4-FFF2-40B4-BE49-F238E27FC236}">
                <a16:creationId xmlns:a16="http://schemas.microsoft.com/office/drawing/2014/main" id="{665B0D99-ED59-FE1F-8704-7832CBBDA14A}"/>
              </a:ext>
            </a:extLst>
          </p:cNvPr>
          <p:cNvSpPr txBox="1"/>
          <p:nvPr/>
        </p:nvSpPr>
        <p:spPr>
          <a:xfrm>
            <a:off x="9903211" y="5282894"/>
            <a:ext cx="1062605" cy="369332"/>
          </a:xfrm>
          <a:prstGeom prst="rect">
            <a:avLst/>
          </a:prstGeom>
          <a:noFill/>
        </p:spPr>
        <p:txBody>
          <a:bodyPr wrap="square" rtlCol="0">
            <a:spAutoFit/>
          </a:bodyPr>
          <a:lstStyle/>
          <a:p>
            <a:r>
              <a:rPr lang="en-US" dirty="0"/>
              <a:t>Task</a:t>
            </a:r>
          </a:p>
        </p:txBody>
      </p:sp>
      <p:sp>
        <p:nvSpPr>
          <p:cNvPr id="44" name="TextBox 43">
            <a:extLst>
              <a:ext uri="{FF2B5EF4-FFF2-40B4-BE49-F238E27FC236}">
                <a16:creationId xmlns:a16="http://schemas.microsoft.com/office/drawing/2014/main" id="{C2DA7035-2D14-5011-C9E6-6944D84C8465}"/>
              </a:ext>
            </a:extLst>
          </p:cNvPr>
          <p:cNvSpPr txBox="1"/>
          <p:nvPr/>
        </p:nvSpPr>
        <p:spPr>
          <a:xfrm>
            <a:off x="10003633" y="1388988"/>
            <a:ext cx="1062605" cy="369332"/>
          </a:xfrm>
          <a:prstGeom prst="rect">
            <a:avLst/>
          </a:prstGeom>
          <a:noFill/>
        </p:spPr>
        <p:txBody>
          <a:bodyPr wrap="square" rtlCol="0">
            <a:spAutoFit/>
          </a:bodyPr>
          <a:lstStyle/>
          <a:p>
            <a:r>
              <a:rPr lang="en-US" dirty="0"/>
              <a:t>Task</a:t>
            </a:r>
          </a:p>
        </p:txBody>
      </p:sp>
    </p:spTree>
    <p:extLst>
      <p:ext uri="{BB962C8B-B14F-4D97-AF65-F5344CB8AC3E}">
        <p14:creationId xmlns:p14="http://schemas.microsoft.com/office/powerpoint/2010/main" val="3990570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8440-1127-FCFF-EDE7-792128D4CA6C}"/>
              </a:ext>
            </a:extLst>
          </p:cNvPr>
          <p:cNvSpPr txBox="1">
            <a:spLocks/>
          </p:cNvSpPr>
          <p:nvPr/>
        </p:nvSpPr>
        <p:spPr>
          <a:xfrm>
            <a:off x="502641" y="256068"/>
            <a:ext cx="10515600" cy="132556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4400" kern="1200" dirty="0">
                <a:solidFill>
                  <a:schemeClr val="accent1"/>
                </a:solidFill>
                <a:latin typeface="+mj-lt"/>
                <a:ea typeface="+mj-ea"/>
                <a:cs typeface="+mj-cs"/>
              </a:rPr>
              <a:t>Conclusion</a:t>
            </a:r>
          </a:p>
        </p:txBody>
      </p:sp>
      <p:sp>
        <p:nvSpPr>
          <p:cNvPr id="3" name="Title 1">
            <a:extLst>
              <a:ext uri="{FF2B5EF4-FFF2-40B4-BE49-F238E27FC236}">
                <a16:creationId xmlns:a16="http://schemas.microsoft.com/office/drawing/2014/main" id="{74EA777A-912E-A6EC-ABC9-84B75AC4A5A2}"/>
              </a:ext>
            </a:extLst>
          </p:cNvPr>
          <p:cNvSpPr txBox="1">
            <a:spLocks/>
          </p:cNvSpPr>
          <p:nvPr/>
        </p:nvSpPr>
        <p:spPr>
          <a:xfrm>
            <a:off x="1049323" y="1848885"/>
            <a:ext cx="3262618" cy="1325563"/>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1800" dirty="0">
                <a:solidFill>
                  <a:schemeClr val="accent1"/>
                </a:solidFill>
                <a:latin typeface="+mj-lt"/>
              </a:rPr>
              <a:t>Key</a:t>
            </a:r>
            <a:r>
              <a:rPr lang="en-US" sz="4400" dirty="0">
                <a:solidFill>
                  <a:schemeClr val="accent1"/>
                </a:solidFill>
                <a:latin typeface="+mj-lt"/>
              </a:rPr>
              <a:t> </a:t>
            </a:r>
            <a:r>
              <a:rPr lang="en-US" sz="1800" dirty="0">
                <a:solidFill>
                  <a:schemeClr val="accent1"/>
                </a:solidFill>
                <a:latin typeface="+mj-lt"/>
              </a:rPr>
              <a:t>takeaway</a:t>
            </a:r>
            <a:endParaRPr lang="en-US" sz="1800" kern="1200" dirty="0">
              <a:solidFill>
                <a:schemeClr val="accent1"/>
              </a:solidFill>
              <a:latin typeface="+mj-lt"/>
              <a:ea typeface="+mj-ea"/>
              <a:cs typeface="+mj-cs"/>
            </a:endParaRPr>
          </a:p>
        </p:txBody>
      </p:sp>
      <p:sp>
        <p:nvSpPr>
          <p:cNvPr id="4" name="Title 1">
            <a:extLst>
              <a:ext uri="{FF2B5EF4-FFF2-40B4-BE49-F238E27FC236}">
                <a16:creationId xmlns:a16="http://schemas.microsoft.com/office/drawing/2014/main" id="{1792346D-CA57-8A2C-F87A-72108DFF37FB}"/>
              </a:ext>
            </a:extLst>
          </p:cNvPr>
          <p:cNvSpPr txBox="1">
            <a:spLocks/>
          </p:cNvSpPr>
          <p:nvPr/>
        </p:nvSpPr>
        <p:spPr>
          <a:xfrm>
            <a:off x="6202446" y="2037330"/>
            <a:ext cx="4329234" cy="1195841"/>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spcAft>
                <a:spcPts val="600"/>
              </a:spcAft>
            </a:pPr>
            <a:r>
              <a:rPr lang="en-US" sz="1800" dirty="0">
                <a:solidFill>
                  <a:schemeClr val="accent1"/>
                </a:solidFill>
                <a:latin typeface="+mj-lt"/>
              </a:rPr>
              <a:t>Future scope of this project </a:t>
            </a:r>
            <a:endParaRPr lang="en-US" sz="1800" kern="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A52AB6D4-892D-CC63-4CF2-1F115709D86D}"/>
              </a:ext>
            </a:extLst>
          </p:cNvPr>
          <p:cNvSpPr txBox="1"/>
          <p:nvPr/>
        </p:nvSpPr>
        <p:spPr>
          <a:xfrm>
            <a:off x="1049323" y="3304170"/>
            <a:ext cx="4329234" cy="1200329"/>
          </a:xfrm>
          <a:prstGeom prst="rect">
            <a:avLst/>
          </a:prstGeom>
          <a:noFill/>
        </p:spPr>
        <p:txBody>
          <a:bodyPr wrap="square" rtlCol="0">
            <a:spAutoFit/>
          </a:bodyPr>
          <a:lstStyle/>
          <a:p>
            <a:r>
              <a:rPr lang="en-US" b="0" i="0" dirty="0">
                <a:effectLst/>
                <a:latin typeface="Söhne"/>
              </a:rPr>
              <a:t>This application handles library signup form submissions, validates input, and stores data in MongoDB, demonstrating backend form processing and database integration.</a:t>
            </a:r>
            <a:endParaRPr lang="en-US" dirty="0"/>
          </a:p>
        </p:txBody>
      </p:sp>
      <p:sp>
        <p:nvSpPr>
          <p:cNvPr id="7" name="TextBox 6">
            <a:extLst>
              <a:ext uri="{FF2B5EF4-FFF2-40B4-BE49-F238E27FC236}">
                <a16:creationId xmlns:a16="http://schemas.microsoft.com/office/drawing/2014/main" id="{733FF76E-7076-3D7E-799D-4BFC3A34DD89}"/>
              </a:ext>
            </a:extLst>
          </p:cNvPr>
          <p:cNvSpPr txBox="1"/>
          <p:nvPr/>
        </p:nvSpPr>
        <p:spPr>
          <a:xfrm>
            <a:off x="6202446" y="3304169"/>
            <a:ext cx="5501780" cy="1200329"/>
          </a:xfrm>
          <a:prstGeom prst="rect">
            <a:avLst/>
          </a:prstGeom>
          <a:noFill/>
        </p:spPr>
        <p:txBody>
          <a:bodyPr wrap="square">
            <a:spAutoFit/>
          </a:bodyPr>
          <a:lstStyle/>
          <a:p>
            <a:r>
              <a:rPr lang="en-US" b="0" i="0" dirty="0">
                <a:effectLst/>
                <a:latin typeface="Söhne"/>
              </a:rPr>
              <a:t>Enhance user experience with frontend validation, implement user authentication, expand database schema for more comprehensive user profiles, and integrate email notifications for signup confirmation</a:t>
            </a:r>
            <a:r>
              <a:rPr lang="en-US" dirty="0">
                <a:latin typeface="Söhne"/>
              </a:rPr>
              <a:t>.</a:t>
            </a:r>
            <a:endParaRPr lang="en-US" dirty="0"/>
          </a:p>
        </p:txBody>
      </p:sp>
      <p:pic>
        <p:nvPicPr>
          <p:cNvPr id="8" name="Picture 7">
            <a:extLst>
              <a:ext uri="{FF2B5EF4-FFF2-40B4-BE49-F238E27FC236}">
                <a16:creationId xmlns:a16="http://schemas.microsoft.com/office/drawing/2014/main" id="{7B0E1A16-D24D-297D-FAC7-67C75A15D30A}"/>
              </a:ext>
            </a:extLst>
          </p:cNvPr>
          <p:cNvPicPr>
            <a:picLocks noChangeAspect="1"/>
          </p:cNvPicPr>
          <p:nvPr/>
        </p:nvPicPr>
        <p:blipFill>
          <a:blip r:embed="rId2"/>
          <a:stretch>
            <a:fillRect/>
          </a:stretch>
        </p:blipFill>
        <p:spPr>
          <a:xfrm>
            <a:off x="369375" y="5652226"/>
            <a:ext cx="1003352" cy="711237"/>
          </a:xfrm>
          <a:prstGeom prst="rect">
            <a:avLst/>
          </a:prstGeom>
        </p:spPr>
      </p:pic>
    </p:spTree>
    <p:extLst>
      <p:ext uri="{BB962C8B-B14F-4D97-AF65-F5344CB8AC3E}">
        <p14:creationId xmlns:p14="http://schemas.microsoft.com/office/powerpoint/2010/main" val="3084035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DD8AB6-8A27-E6C3-C103-CBF5117AB2A5}"/>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pPr>
              <a:lnSpc>
                <a:spcPct val="90000"/>
              </a:lnSpc>
            </a:pPr>
            <a:r>
              <a:rPr lang="en-US" sz="5400" kern="1200">
                <a:solidFill>
                  <a:schemeClr val="bg1">
                    <a:lumMod val="95000"/>
                    <a:lumOff val="5000"/>
                  </a:schemeClr>
                </a:solidFill>
              </a:rPr>
              <a:t>Thank You</a:t>
            </a:r>
          </a:p>
        </p:txBody>
      </p:sp>
      <p:pic>
        <p:nvPicPr>
          <p:cNvPr id="3" name="Picture 2">
            <a:extLst>
              <a:ext uri="{FF2B5EF4-FFF2-40B4-BE49-F238E27FC236}">
                <a16:creationId xmlns:a16="http://schemas.microsoft.com/office/drawing/2014/main" id="{BF827122-B8D9-EEAA-3D26-DEBE935F810A}"/>
              </a:ext>
            </a:extLst>
          </p:cNvPr>
          <p:cNvPicPr>
            <a:picLocks noChangeAspect="1"/>
          </p:cNvPicPr>
          <p:nvPr/>
        </p:nvPicPr>
        <p:blipFill>
          <a:blip r:embed="rId2"/>
          <a:stretch>
            <a:fillRect/>
          </a:stretch>
        </p:blipFill>
        <p:spPr>
          <a:xfrm>
            <a:off x="685800" y="5719220"/>
            <a:ext cx="914400" cy="495300"/>
          </a:xfrm>
          <a:prstGeom prst="rect">
            <a:avLst/>
          </a:prstGeom>
        </p:spPr>
      </p:pic>
    </p:spTree>
    <p:extLst>
      <p:ext uri="{BB962C8B-B14F-4D97-AF65-F5344CB8AC3E}">
        <p14:creationId xmlns:p14="http://schemas.microsoft.com/office/powerpoint/2010/main" val="36249855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746-3742-04FE-6574-1E4384FF70F0}"/>
              </a:ext>
            </a:extLst>
          </p:cNvPr>
          <p:cNvSpPr>
            <a:spLocks noGrp="1"/>
          </p:cNvSpPr>
          <p:nvPr>
            <p:ph type="ctrTitle"/>
          </p:nvPr>
        </p:nvSpPr>
        <p:spPr/>
        <p:txBody>
          <a:bodyPr/>
          <a:lstStyle/>
          <a:p>
            <a:r>
              <a:rPr lang="en-IN" sz="4400" b="0" i="0" u="none" strike="noStrike" dirty="0">
                <a:solidFill>
                  <a:srgbClr val="F9F8F9"/>
                </a:solidFill>
                <a:effectLst/>
                <a:latin typeface="+mj-lt"/>
              </a:rPr>
              <a:t>Library Management Signup Page</a:t>
            </a:r>
            <a:r>
              <a:rPr lang="en-IN" sz="4400" dirty="0">
                <a:solidFill>
                  <a:srgbClr val="F9F8F9"/>
                </a:solidFill>
                <a:latin typeface="+mj-lt"/>
              </a:rPr>
              <a:t> </a:t>
            </a:r>
          </a:p>
        </p:txBody>
      </p:sp>
      <p:sp>
        <p:nvSpPr>
          <p:cNvPr id="3" name="TextBox 2">
            <a:extLst>
              <a:ext uri="{FF2B5EF4-FFF2-40B4-BE49-F238E27FC236}">
                <a16:creationId xmlns:a16="http://schemas.microsoft.com/office/drawing/2014/main" id="{350460D9-B8FE-53EA-93E6-0861290000CB}"/>
              </a:ext>
            </a:extLst>
          </p:cNvPr>
          <p:cNvSpPr txBox="1"/>
          <p:nvPr/>
        </p:nvSpPr>
        <p:spPr>
          <a:xfrm>
            <a:off x="3446015" y="5892956"/>
            <a:ext cx="5299969" cy="369332"/>
          </a:xfrm>
          <a:prstGeom prst="rect">
            <a:avLst/>
          </a:prstGeom>
          <a:noFill/>
        </p:spPr>
        <p:txBody>
          <a:bodyPr wrap="square" rtlCol="0">
            <a:spAutoFit/>
          </a:bodyPr>
          <a:lstStyle/>
          <a:p>
            <a:pPr algn="ctr"/>
            <a:r>
              <a:rPr lang="en-US" dirty="0">
                <a:solidFill>
                  <a:schemeClr val="bg1"/>
                </a:solidFill>
                <a:latin typeface="Abadi Extra Light" panose="020B0204020104020204" pitchFamily="34" charset="0"/>
              </a:rPr>
              <a:t>Veeresh R K</a:t>
            </a:r>
            <a:endParaRPr lang="en-IN" dirty="0">
              <a:solidFill>
                <a:schemeClr val="bg1"/>
              </a:solidFill>
              <a:latin typeface="Abadi Extra Light" panose="020B0204020104020204" pitchFamily="34" charset="0"/>
            </a:endParaRPr>
          </a:p>
        </p:txBody>
      </p:sp>
      <p:pic>
        <p:nvPicPr>
          <p:cNvPr id="4" name="Picture 3">
            <a:extLst>
              <a:ext uri="{FF2B5EF4-FFF2-40B4-BE49-F238E27FC236}">
                <a16:creationId xmlns:a16="http://schemas.microsoft.com/office/drawing/2014/main" id="{3BAD5F78-9B49-04B8-594B-D27D985EFCBA}"/>
              </a:ext>
            </a:extLst>
          </p:cNvPr>
          <p:cNvPicPr>
            <a:picLocks noChangeAspect="1"/>
          </p:cNvPicPr>
          <p:nvPr/>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183928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79DFE54-4928-4749-BC17-17042B53BFC7}"/>
              </a:ext>
            </a:extLst>
          </p:cNvPr>
          <p:cNvSpPr>
            <a:spLocks noGrp="1"/>
          </p:cNvSpPr>
          <p:nvPr>
            <p:ph type="ctrTitle"/>
          </p:nvPr>
        </p:nvSpPr>
        <p:spPr>
          <a:xfrm>
            <a:off x="838200" y="557188"/>
            <a:ext cx="10515600" cy="1133499"/>
          </a:xfrm>
        </p:spPr>
        <p:txBody>
          <a:bodyPr vert="horz" lIns="91440" tIns="45720" rIns="91440" bIns="45720" rtlCol="0" anchor="ctr">
            <a:normAutofit/>
          </a:bodyPr>
          <a:lstStyle/>
          <a:p>
            <a:pPr>
              <a:lnSpc>
                <a:spcPct val="90000"/>
              </a:lnSpc>
            </a:pPr>
            <a:r>
              <a:rPr lang="en-US" sz="5200" b="0" kern="1200" dirty="0">
                <a:latin typeface="+mj-lt"/>
                <a:ea typeface="+mj-ea"/>
                <a:cs typeface="+mj-cs"/>
              </a:rPr>
              <a:t>Table of Content</a:t>
            </a:r>
          </a:p>
        </p:txBody>
      </p:sp>
      <p:pic>
        <p:nvPicPr>
          <p:cNvPr id="3" name="Picture 2" descr="A black and red text&#10;&#10;Description automatically generated">
            <a:extLst>
              <a:ext uri="{FF2B5EF4-FFF2-40B4-BE49-F238E27FC236}">
                <a16:creationId xmlns:a16="http://schemas.microsoft.com/office/drawing/2014/main" id="{F0EDA05B-D209-260B-6735-2E6DC2D55740}"/>
              </a:ext>
            </a:extLst>
          </p:cNvPr>
          <p:cNvPicPr>
            <a:picLocks noChangeAspect="1"/>
          </p:cNvPicPr>
          <p:nvPr/>
        </p:nvPicPr>
        <p:blipFill>
          <a:blip r:embed="rId3"/>
          <a:stretch>
            <a:fillRect/>
          </a:stretch>
        </p:blipFill>
        <p:spPr>
          <a:xfrm>
            <a:off x="460815" y="5652226"/>
            <a:ext cx="1003352" cy="711237"/>
          </a:xfrm>
          <a:prstGeom prst="rect">
            <a:avLst/>
          </a:prstGeom>
        </p:spPr>
      </p:pic>
      <p:sp>
        <p:nvSpPr>
          <p:cNvPr id="2" name="TextBox 1">
            <a:extLst>
              <a:ext uri="{FF2B5EF4-FFF2-40B4-BE49-F238E27FC236}">
                <a16:creationId xmlns:a16="http://schemas.microsoft.com/office/drawing/2014/main" id="{6E56218E-4970-DAFE-7CD1-8DFFC42A3758}"/>
              </a:ext>
            </a:extLst>
          </p:cNvPr>
          <p:cNvSpPr txBox="1"/>
          <p:nvPr/>
        </p:nvSpPr>
        <p:spPr>
          <a:xfrm>
            <a:off x="2066035" y="1760527"/>
            <a:ext cx="805688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Overview</a:t>
            </a:r>
            <a:br>
              <a:rPr lang="en-US" dirty="0"/>
            </a:br>
            <a:endParaRPr lang="en-US" dirty="0"/>
          </a:p>
          <a:p>
            <a:pPr marL="285750" indent="-285750">
              <a:buFont typeface="Arial" panose="020B0604020202020204" pitchFamily="34" charset="0"/>
              <a:buChar char="•"/>
            </a:pPr>
            <a:r>
              <a:rPr lang="en-US" dirty="0"/>
              <a:t>Software Development life cycle</a:t>
            </a:r>
            <a:br>
              <a:rPr lang="en-US" dirty="0"/>
            </a:br>
            <a:endParaRPr lang="en-US" dirty="0"/>
          </a:p>
          <a:p>
            <a:pPr marL="285750" indent="-285750">
              <a:buFont typeface="Arial" panose="020B0604020202020204" pitchFamily="34" charset="0"/>
              <a:buChar char="•"/>
            </a:pPr>
            <a:r>
              <a:rPr lang="en-US" dirty="0"/>
              <a:t>Implementation of Library sign up page using</a:t>
            </a:r>
          </a:p>
          <a:p>
            <a:r>
              <a:rPr lang="en-US" dirty="0"/>
              <a:t> </a:t>
            </a:r>
            <a:br>
              <a:rPr lang="en-US" dirty="0"/>
            </a:br>
            <a:r>
              <a:rPr lang="en-US" dirty="0"/>
              <a:t>	Java program</a:t>
            </a:r>
            <a:br>
              <a:rPr lang="en-US" dirty="0"/>
            </a:br>
            <a:r>
              <a:rPr lang="en-US" dirty="0"/>
              <a:t>	</a:t>
            </a:r>
          </a:p>
          <a:p>
            <a:r>
              <a:rPr lang="en-US" dirty="0"/>
              <a:t>	</a:t>
            </a:r>
            <a:r>
              <a:rPr lang="en-US" dirty="0" err="1"/>
              <a:t>NodeJs</a:t>
            </a:r>
            <a:r>
              <a:rPr lang="en-US" dirty="0"/>
              <a:t> program</a:t>
            </a:r>
          </a:p>
          <a:p>
            <a:r>
              <a:rPr lang="en-US" dirty="0"/>
              <a:t>	</a:t>
            </a:r>
          </a:p>
          <a:p>
            <a:r>
              <a:rPr lang="en-US" dirty="0"/>
              <a:t>	Complete Mini project</a:t>
            </a:r>
          </a:p>
          <a:p>
            <a:r>
              <a:rPr lang="en-US" dirty="0"/>
              <a:t> </a:t>
            </a:r>
          </a:p>
          <a:p>
            <a:pPr marL="285750" indent="-285750">
              <a:buFont typeface="Arial" panose="020B0604020202020204" pitchFamily="34" charset="0"/>
              <a:buChar char="•"/>
            </a:pPr>
            <a:r>
              <a:rPr lang="en-US" dirty="0"/>
              <a:t>Test cases</a:t>
            </a:r>
          </a:p>
          <a:p>
            <a:endParaRPr lang="en-US" dirty="0"/>
          </a:p>
          <a:p>
            <a:pPr marL="285750" indent="-285750">
              <a:buFont typeface="Arial" panose="020B0604020202020204" pitchFamily="34" charset="0"/>
              <a:buChar char="•"/>
            </a:pPr>
            <a:r>
              <a:rPr lang="en-US" dirty="0"/>
              <a:t>Jira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 </a:t>
            </a:r>
          </a:p>
        </p:txBody>
      </p:sp>
    </p:spTree>
    <p:extLst>
      <p:ext uri="{BB962C8B-B14F-4D97-AF65-F5344CB8AC3E}">
        <p14:creationId xmlns:p14="http://schemas.microsoft.com/office/powerpoint/2010/main" val="136807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20933-DAB2-5590-638A-E7A9D10F413E}"/>
              </a:ext>
            </a:extLst>
          </p:cNvPr>
          <p:cNvSpPr>
            <a:spLocks noGrp="1"/>
          </p:cNvSpPr>
          <p:nvPr>
            <p:ph type="title"/>
          </p:nvPr>
        </p:nvSpPr>
        <p:spPr>
          <a:xfrm>
            <a:off x="405295" y="538633"/>
            <a:ext cx="2404872" cy="704088"/>
          </a:xfrm>
        </p:spPr>
        <p:txBody>
          <a:bodyPr/>
          <a:lstStyle/>
          <a:p>
            <a:pPr algn="ctr"/>
            <a:r>
              <a:rPr lang="en-US" dirty="0">
                <a:solidFill>
                  <a:srgbClr val="FF0000"/>
                </a:solidFill>
              </a:rPr>
              <a:t>Overview</a:t>
            </a:r>
            <a:endParaRPr lang="en-IN" dirty="0">
              <a:solidFill>
                <a:srgbClr val="FF0000"/>
              </a:solidFill>
            </a:endParaRPr>
          </a:p>
        </p:txBody>
      </p:sp>
      <p:sp>
        <p:nvSpPr>
          <p:cNvPr id="3" name="Text Placeholder 2">
            <a:extLst>
              <a:ext uri="{FF2B5EF4-FFF2-40B4-BE49-F238E27FC236}">
                <a16:creationId xmlns:a16="http://schemas.microsoft.com/office/drawing/2014/main" id="{93380082-38C0-F48A-0195-F0889298C29B}"/>
              </a:ext>
            </a:extLst>
          </p:cNvPr>
          <p:cNvSpPr>
            <a:spLocks noGrp="1"/>
          </p:cNvSpPr>
          <p:nvPr>
            <p:ph type="body" sz="quarter" idx="10"/>
          </p:nvPr>
        </p:nvSpPr>
        <p:spPr>
          <a:xfrm>
            <a:off x="194178" y="1856935"/>
            <a:ext cx="3249135" cy="4752809"/>
          </a:xfrm>
        </p:spPr>
        <p:txBody>
          <a:bodyPr/>
          <a:lstStyle/>
          <a:p>
            <a:r>
              <a:rPr lang="en-US" sz="1400" b="0" i="0" dirty="0">
                <a:solidFill>
                  <a:srgbClr val="374151"/>
                </a:solidFill>
                <a:effectLst/>
                <a:latin typeface="+mj-lt"/>
              </a:rPr>
              <a:t>The program aims to provide users with a user-friendly interface to input and retrieve information related to </a:t>
            </a:r>
            <a:r>
              <a:rPr lang="en-US" sz="1400" b="0" i="0" dirty="0">
                <a:solidFill>
                  <a:srgbClr val="0F0F0F"/>
                </a:solidFill>
                <a:effectLst/>
                <a:latin typeface="+mj-lt"/>
              </a:rPr>
              <a:t>Student Name, Email Address, Phone Number, Student Roll Number, Father Name, Book Issued Name</a:t>
            </a:r>
            <a:r>
              <a:rPr lang="en-US" sz="1400" b="0" i="0" dirty="0">
                <a:solidFill>
                  <a:srgbClr val="374151"/>
                </a:solidFill>
                <a:effectLst/>
                <a:latin typeface="+mj-lt"/>
              </a:rPr>
              <a:t>. This project serves as a foundational exercise in Java programming, </a:t>
            </a:r>
            <a:r>
              <a:rPr lang="en-US" sz="1400" b="0" i="0" dirty="0" err="1">
                <a:solidFill>
                  <a:srgbClr val="374151"/>
                </a:solidFill>
                <a:effectLst/>
                <a:latin typeface="+mj-lt"/>
              </a:rPr>
              <a:t>NodeJs</a:t>
            </a:r>
            <a:r>
              <a:rPr lang="en-US" sz="1400" b="0" i="0" dirty="0">
                <a:solidFill>
                  <a:srgbClr val="374151"/>
                </a:solidFill>
                <a:effectLst/>
                <a:latin typeface="+mj-lt"/>
              </a:rPr>
              <a:t> , SDLC and Testing concepts, focusing on basic user interactions and object-oriented design principles. </a:t>
            </a:r>
            <a:endParaRPr lang="en-IN" sz="1400" dirty="0">
              <a:latin typeface="+mj-lt"/>
            </a:endParaRPr>
          </a:p>
        </p:txBody>
      </p:sp>
      <p:pic>
        <p:nvPicPr>
          <p:cNvPr id="7" name="Picture Placeholder 6" descr="A stack of books with a stack of books&#10;&#10;Description automatically generated">
            <a:extLst>
              <a:ext uri="{FF2B5EF4-FFF2-40B4-BE49-F238E27FC236}">
                <a16:creationId xmlns:a16="http://schemas.microsoft.com/office/drawing/2014/main" id="{C70BA6A6-CB1A-6E67-2C21-B71ABB170169}"/>
              </a:ext>
            </a:extLst>
          </p:cNvPr>
          <p:cNvPicPr>
            <a:picLocks noGrp="1" noChangeAspect="1"/>
          </p:cNvPicPr>
          <p:nvPr>
            <p:ph type="pic" sz="quarter" idx="11"/>
          </p:nvPr>
        </p:nvPicPr>
        <p:blipFill>
          <a:blip r:embed="rId2"/>
          <a:srcRect l="7685" r="7685"/>
          <a:stretch>
            <a:fillRect/>
          </a:stretch>
        </p:blipFill>
        <p:spPr/>
      </p:pic>
      <p:pic>
        <p:nvPicPr>
          <p:cNvPr id="5" name="Picture 4">
            <a:extLst>
              <a:ext uri="{FF2B5EF4-FFF2-40B4-BE49-F238E27FC236}">
                <a16:creationId xmlns:a16="http://schemas.microsoft.com/office/drawing/2014/main" id="{20A93FB4-14CE-BBF2-99A7-57962ED46783}"/>
              </a:ext>
            </a:extLst>
          </p:cNvPr>
          <p:cNvPicPr>
            <a:picLocks noChangeAspect="1"/>
          </p:cNvPicPr>
          <p:nvPr/>
        </p:nvPicPr>
        <p:blipFill>
          <a:blip r:embed="rId3"/>
          <a:stretch>
            <a:fillRect/>
          </a:stretch>
        </p:blipFill>
        <p:spPr>
          <a:xfrm>
            <a:off x="10673861" y="5980938"/>
            <a:ext cx="914400" cy="495300"/>
          </a:xfrm>
          <a:prstGeom prst="rect">
            <a:avLst/>
          </a:prstGeom>
        </p:spPr>
      </p:pic>
    </p:spTree>
    <p:extLst>
      <p:ext uri="{BB962C8B-B14F-4D97-AF65-F5344CB8AC3E}">
        <p14:creationId xmlns:p14="http://schemas.microsoft.com/office/powerpoint/2010/main" val="1593680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C7CDC-EA3E-CEBA-6C1E-0BEB1F9B623A}"/>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3800" kern="1200" dirty="0">
                <a:solidFill>
                  <a:schemeClr val="accent1"/>
                </a:solidFill>
                <a:latin typeface="+mj-lt"/>
                <a:ea typeface="+mj-ea"/>
                <a:cs typeface="+mj-cs"/>
              </a:rPr>
              <a:t>Software Development Life cycle </a:t>
            </a: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CA021E9-8A25-7039-F046-C93D52D0CB95}"/>
              </a:ext>
            </a:extLst>
          </p:cNvPr>
          <p:cNvSpPr>
            <a:spLocks noGrp="1"/>
          </p:cNvSpPr>
          <p:nvPr>
            <p:ph type="body" sz="quarter" idx="10"/>
          </p:nvPr>
        </p:nvSpPr>
        <p:spPr>
          <a:xfrm>
            <a:off x="630936" y="2807208"/>
            <a:ext cx="3429000" cy="3410712"/>
          </a:xfrm>
        </p:spPr>
        <p:txBody>
          <a:bodyPr vert="horz" lIns="91440" tIns="45720" rIns="91440" bIns="45720" rtlCol="0" anchor="t">
            <a:normAutofit fontScale="77500" lnSpcReduction="20000"/>
          </a:bodyPr>
          <a:lstStyle/>
          <a:p>
            <a:pPr algn="l"/>
            <a:r>
              <a:rPr lang="en-US" sz="2400" b="0" i="0" dirty="0">
                <a:effectLst/>
                <a:latin typeface="Söhne"/>
              </a:rPr>
              <a:t>The Agile Manifesto values are:</a:t>
            </a:r>
          </a:p>
          <a:p>
            <a:pPr marL="342900" indent="-342900" algn="l">
              <a:buFont typeface="Arial" panose="020B0604020202020204" pitchFamily="34" charset="0"/>
              <a:buChar char="•"/>
            </a:pPr>
            <a:r>
              <a:rPr lang="en-US" sz="2400" b="0" i="0" dirty="0">
                <a:effectLst/>
                <a:latin typeface="Söhne"/>
              </a:rPr>
              <a:t>Individuals and interactions over processes and tools.</a:t>
            </a:r>
          </a:p>
          <a:p>
            <a:pPr marL="342900" indent="-342900" algn="l">
              <a:buFont typeface="Arial" panose="020B0604020202020204" pitchFamily="34" charset="0"/>
              <a:buChar char="•"/>
            </a:pPr>
            <a:r>
              <a:rPr lang="en-US" sz="2400" b="0" i="0" dirty="0">
                <a:effectLst/>
                <a:latin typeface="Söhne"/>
              </a:rPr>
              <a:t>Working software over comprehensive documentation.</a:t>
            </a:r>
          </a:p>
          <a:p>
            <a:pPr marL="342900" indent="-342900" algn="l">
              <a:buFont typeface="Arial" panose="020B0604020202020204" pitchFamily="34" charset="0"/>
              <a:buChar char="•"/>
            </a:pPr>
            <a:r>
              <a:rPr lang="en-US" sz="2400" b="0" i="0" dirty="0">
                <a:effectLst/>
                <a:latin typeface="Söhne"/>
              </a:rPr>
              <a:t>Customer collaboration over contract negotiation.</a:t>
            </a:r>
          </a:p>
          <a:p>
            <a:pPr marL="342900" indent="-342900" algn="l">
              <a:buFont typeface="Arial" panose="020B0604020202020204" pitchFamily="34" charset="0"/>
              <a:buChar char="•"/>
            </a:pPr>
            <a:r>
              <a:rPr lang="en-US" sz="2400" b="0" i="0" dirty="0">
                <a:effectLst/>
                <a:latin typeface="Söhne"/>
              </a:rPr>
              <a:t>Responding to change over following a plan.</a:t>
            </a:r>
          </a:p>
          <a:p>
            <a:pPr indent="-228600">
              <a:lnSpc>
                <a:spcPct val="90000"/>
              </a:lnSpc>
              <a:buFont typeface="Arial" panose="020B0604020202020204" pitchFamily="34" charset="0"/>
              <a:buChar char="•"/>
            </a:pPr>
            <a:endParaRPr lang="en-US" sz="2200" dirty="0"/>
          </a:p>
        </p:txBody>
      </p:sp>
      <p:pic>
        <p:nvPicPr>
          <p:cNvPr id="6" name="Picture 5" descr="A diagram of a software development process&#10;&#10;Description automatically generated">
            <a:extLst>
              <a:ext uri="{FF2B5EF4-FFF2-40B4-BE49-F238E27FC236}">
                <a16:creationId xmlns:a16="http://schemas.microsoft.com/office/drawing/2014/main" id="{053C8E01-304A-F293-90C6-0806A1BF64AC}"/>
              </a:ext>
            </a:extLst>
          </p:cNvPr>
          <p:cNvPicPr>
            <a:picLocks noChangeAspect="1"/>
          </p:cNvPicPr>
          <p:nvPr/>
        </p:nvPicPr>
        <p:blipFill>
          <a:blip r:embed="rId2"/>
          <a:stretch>
            <a:fillRect/>
          </a:stretch>
        </p:blipFill>
        <p:spPr>
          <a:xfrm>
            <a:off x="4654296" y="658883"/>
            <a:ext cx="6903720" cy="5540234"/>
          </a:xfrm>
          <a:prstGeom prst="rect">
            <a:avLst/>
          </a:prstGeom>
        </p:spPr>
      </p:pic>
      <p:pic>
        <p:nvPicPr>
          <p:cNvPr id="7" name="Picture 6" descr="A black and red text&#10;&#10;Description automatically generated">
            <a:extLst>
              <a:ext uri="{FF2B5EF4-FFF2-40B4-BE49-F238E27FC236}">
                <a16:creationId xmlns:a16="http://schemas.microsoft.com/office/drawing/2014/main" id="{E299009D-AA71-2B51-8EDF-B10F7E304B06}"/>
              </a:ext>
            </a:extLst>
          </p:cNvPr>
          <p:cNvPicPr>
            <a:picLocks noChangeAspect="1"/>
          </p:cNvPicPr>
          <p:nvPr/>
        </p:nvPicPr>
        <p:blipFill>
          <a:blip r:embed="rId3"/>
          <a:stretch>
            <a:fillRect/>
          </a:stretch>
        </p:blipFill>
        <p:spPr>
          <a:xfrm>
            <a:off x="11003964" y="5862301"/>
            <a:ext cx="1003352" cy="711237"/>
          </a:xfrm>
          <a:prstGeom prst="rect">
            <a:avLst/>
          </a:prstGeom>
        </p:spPr>
      </p:pic>
    </p:spTree>
    <p:extLst>
      <p:ext uri="{BB962C8B-B14F-4D97-AF65-F5344CB8AC3E}">
        <p14:creationId xmlns:p14="http://schemas.microsoft.com/office/powerpoint/2010/main" val="146796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BEB5-F63E-A257-699B-1DF211F5D7F7}"/>
              </a:ext>
            </a:extLst>
          </p:cNvPr>
          <p:cNvSpPr>
            <a:spLocks noGrp="1"/>
          </p:cNvSpPr>
          <p:nvPr>
            <p:ph type="title"/>
          </p:nvPr>
        </p:nvSpPr>
        <p:spPr>
          <a:xfrm>
            <a:off x="516987" y="529562"/>
            <a:ext cx="5221224" cy="357406"/>
          </a:xfrm>
        </p:spPr>
        <p:txBody>
          <a:bodyPr/>
          <a:lstStyle/>
          <a:p>
            <a:r>
              <a:rPr lang="en-US" dirty="0">
                <a:solidFill>
                  <a:srgbClr val="FF0000"/>
                </a:solidFill>
              </a:rPr>
              <a:t>Implementation</a:t>
            </a:r>
            <a:endParaRPr lang="en-IN" dirty="0">
              <a:solidFill>
                <a:srgbClr val="FF0000"/>
              </a:solidFill>
            </a:endParaRPr>
          </a:p>
        </p:txBody>
      </p:sp>
      <p:sp>
        <p:nvSpPr>
          <p:cNvPr id="3" name="Text Placeholder 2">
            <a:extLst>
              <a:ext uri="{FF2B5EF4-FFF2-40B4-BE49-F238E27FC236}">
                <a16:creationId xmlns:a16="http://schemas.microsoft.com/office/drawing/2014/main" id="{45918ECE-AF71-2229-546D-839AAB7ECEBF}"/>
              </a:ext>
            </a:extLst>
          </p:cNvPr>
          <p:cNvSpPr>
            <a:spLocks noGrp="1"/>
          </p:cNvSpPr>
          <p:nvPr>
            <p:ph type="body" sz="quarter" idx="10"/>
          </p:nvPr>
        </p:nvSpPr>
        <p:spPr>
          <a:xfrm>
            <a:off x="348449" y="1927862"/>
            <a:ext cx="5221224" cy="3599287"/>
          </a:xfrm>
        </p:spPr>
        <p:txBody>
          <a:bodyPr/>
          <a:lstStyle/>
          <a:p>
            <a:r>
              <a:rPr lang="en-US" dirty="0"/>
              <a:t>The following topics have been covered in this project.</a:t>
            </a:r>
          </a:p>
          <a:p>
            <a:endParaRPr lang="en-US" dirty="0"/>
          </a:p>
          <a:p>
            <a:pPr marL="285750" indent="-285750">
              <a:buFont typeface="Arial" panose="020B0604020202020204" pitchFamily="34" charset="0"/>
              <a:buChar char="•"/>
            </a:pPr>
            <a:r>
              <a:rPr lang="en-US" sz="1600" dirty="0"/>
              <a:t>Class</a:t>
            </a:r>
          </a:p>
          <a:p>
            <a:pPr marL="285750" indent="-285750">
              <a:buFont typeface="Arial" panose="020B0604020202020204" pitchFamily="34" charset="0"/>
              <a:buChar char="•"/>
            </a:pPr>
            <a:r>
              <a:rPr lang="en-US" sz="1600" dirty="0"/>
              <a:t>Object</a:t>
            </a:r>
          </a:p>
          <a:p>
            <a:pPr marL="285750" indent="-285750">
              <a:buFont typeface="Arial" panose="020B0604020202020204" pitchFamily="34" charset="0"/>
              <a:buChar char="•"/>
            </a:pPr>
            <a:r>
              <a:rPr lang="en-US" sz="1600" dirty="0"/>
              <a:t>I/O Statement</a:t>
            </a:r>
          </a:p>
          <a:p>
            <a:pPr marL="285750" indent="-285750">
              <a:buFont typeface="Arial" panose="020B0604020202020204" pitchFamily="34" charset="0"/>
              <a:buChar char="•"/>
            </a:pPr>
            <a:r>
              <a:rPr lang="en-US" sz="1600" dirty="0"/>
              <a:t>Conditional statement</a:t>
            </a:r>
          </a:p>
          <a:p>
            <a:pPr marL="285750" indent="-285750">
              <a:buFont typeface="Arial" panose="020B0604020202020204" pitchFamily="34" charset="0"/>
              <a:buChar char="•"/>
            </a:pPr>
            <a:r>
              <a:rPr lang="en-US" sz="1600" dirty="0"/>
              <a:t>Methods</a:t>
            </a:r>
          </a:p>
          <a:p>
            <a:pPr marL="285750" indent="-285750">
              <a:buFont typeface="Arial" panose="020B0604020202020204" pitchFamily="34" charset="0"/>
              <a:buChar char="•"/>
            </a:pPr>
            <a:r>
              <a:rPr lang="en-US" sz="1600" dirty="0"/>
              <a:t>Encapsulation</a:t>
            </a:r>
          </a:p>
          <a:p>
            <a:pPr marL="285750" indent="-285750">
              <a:buFont typeface="Arial" panose="020B0604020202020204" pitchFamily="34" charset="0"/>
              <a:buChar char="•"/>
            </a:pPr>
            <a:r>
              <a:rPr lang="en-US" sz="1600" dirty="0"/>
              <a:t>Exception Handling</a:t>
            </a:r>
          </a:p>
          <a:p>
            <a:pPr marL="285750" indent="-285750">
              <a:buFont typeface="Arial" panose="020B0604020202020204" pitchFamily="34" charset="0"/>
              <a:buChar char="•"/>
            </a:pPr>
            <a:r>
              <a:rPr lang="en-US" sz="1600" dirty="0"/>
              <a:t>Finally</a:t>
            </a:r>
          </a:p>
          <a:p>
            <a:pPr marL="285750" indent="-285750">
              <a:buFont typeface="Arial" panose="020B0604020202020204" pitchFamily="34" charset="0"/>
              <a:buChar char="•"/>
            </a:pPr>
            <a:r>
              <a:rPr lang="en-US" sz="1600" dirty="0"/>
              <a:t>Packages</a:t>
            </a:r>
            <a:endParaRPr lang="en-IN" sz="1600" dirty="0"/>
          </a:p>
        </p:txBody>
      </p:sp>
      <p:pic>
        <p:nvPicPr>
          <p:cNvPr id="7" name="Picture Placeholder 6" descr="A magnifying glass over a computer screen&#10;&#10;Description automatically generated">
            <a:extLst>
              <a:ext uri="{FF2B5EF4-FFF2-40B4-BE49-F238E27FC236}">
                <a16:creationId xmlns:a16="http://schemas.microsoft.com/office/drawing/2014/main" id="{0F676C90-E380-26B2-27C6-E1CC26B0D749}"/>
              </a:ext>
            </a:extLst>
          </p:cNvPr>
          <p:cNvPicPr>
            <a:picLocks noGrp="1" noChangeAspect="1"/>
          </p:cNvPicPr>
          <p:nvPr>
            <p:ph type="pic" sz="quarter" idx="14"/>
          </p:nvPr>
        </p:nvPicPr>
        <p:blipFill>
          <a:blip r:embed="rId2"/>
          <a:srcRect l="22422" r="22422"/>
          <a:stretch>
            <a:fillRect/>
          </a:stretch>
        </p:blipFill>
        <p:spPr/>
      </p:pic>
      <p:pic>
        <p:nvPicPr>
          <p:cNvPr id="5" name="Picture 4">
            <a:extLst>
              <a:ext uri="{FF2B5EF4-FFF2-40B4-BE49-F238E27FC236}">
                <a16:creationId xmlns:a16="http://schemas.microsoft.com/office/drawing/2014/main" id="{B68644F2-A8F2-A5ED-5E47-5D34683565FB}"/>
              </a:ext>
            </a:extLst>
          </p:cNvPr>
          <p:cNvPicPr>
            <a:picLocks noChangeAspect="1"/>
          </p:cNvPicPr>
          <p:nvPr/>
        </p:nvPicPr>
        <p:blipFill>
          <a:blip r:embed="rId3"/>
          <a:stretch>
            <a:fillRect/>
          </a:stretch>
        </p:blipFill>
        <p:spPr>
          <a:xfrm>
            <a:off x="10716065" y="5859898"/>
            <a:ext cx="914400" cy="495300"/>
          </a:xfrm>
          <a:prstGeom prst="rect">
            <a:avLst/>
          </a:prstGeom>
        </p:spPr>
      </p:pic>
      <p:sp>
        <p:nvSpPr>
          <p:cNvPr id="4" name="Title 1">
            <a:extLst>
              <a:ext uri="{FF2B5EF4-FFF2-40B4-BE49-F238E27FC236}">
                <a16:creationId xmlns:a16="http://schemas.microsoft.com/office/drawing/2014/main" id="{2C5ECF75-FC76-7A16-E799-BE0B874E94C6}"/>
              </a:ext>
            </a:extLst>
          </p:cNvPr>
          <p:cNvSpPr txBox="1">
            <a:spLocks/>
          </p:cNvSpPr>
          <p:nvPr/>
        </p:nvSpPr>
        <p:spPr>
          <a:xfrm>
            <a:off x="1060704" y="860665"/>
            <a:ext cx="5221224" cy="357406"/>
          </a:xfrm>
          <a:prstGeom prst="rect">
            <a:avLst/>
          </a:prstGeom>
        </p:spPr>
        <p:txBody>
          <a:bodyPr vert="horz" lIns="0" tIns="0" rIns="0" bIns="0" rtlCol="0" anchor="t" anchorCtr="0">
            <a:sp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marL="342900" indent="-342900">
              <a:buFont typeface="Arial" panose="020B0604020202020204" pitchFamily="34" charset="0"/>
              <a:buChar char="•"/>
            </a:pPr>
            <a:r>
              <a:rPr lang="en-US" dirty="0">
                <a:solidFill>
                  <a:srgbClr val="FF0000"/>
                </a:solidFill>
              </a:rPr>
              <a:t>Java</a:t>
            </a:r>
            <a:endParaRPr lang="en-IN" dirty="0">
              <a:solidFill>
                <a:srgbClr val="FF0000"/>
              </a:solidFill>
            </a:endParaRPr>
          </a:p>
        </p:txBody>
      </p:sp>
    </p:spTree>
    <p:extLst>
      <p:ext uri="{BB962C8B-B14F-4D97-AF65-F5344CB8AC3E}">
        <p14:creationId xmlns:p14="http://schemas.microsoft.com/office/powerpoint/2010/main" val="289175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AA45F-7E6C-E3EE-70B6-D9D7BC27B4DF}"/>
              </a:ext>
            </a:extLst>
          </p:cNvPr>
          <p:cNvSpPr txBox="1">
            <a:spLocks/>
          </p:cNvSpPr>
          <p:nvPr/>
        </p:nvSpPr>
        <p:spPr>
          <a:xfrm>
            <a:off x="516987" y="501427"/>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 Overview</a:t>
            </a:r>
            <a:endParaRPr lang="en-IN" dirty="0">
              <a:solidFill>
                <a:srgbClr val="FF0000"/>
              </a:solidFill>
            </a:endParaRPr>
          </a:p>
        </p:txBody>
      </p:sp>
      <p:sp>
        <p:nvSpPr>
          <p:cNvPr id="7" name="TextBox 6">
            <a:extLst>
              <a:ext uri="{FF2B5EF4-FFF2-40B4-BE49-F238E27FC236}">
                <a16:creationId xmlns:a16="http://schemas.microsoft.com/office/drawing/2014/main" id="{4665293F-5B3E-9F4D-049E-A35C4F3362BF}"/>
              </a:ext>
            </a:extLst>
          </p:cNvPr>
          <p:cNvSpPr txBox="1"/>
          <p:nvPr/>
        </p:nvSpPr>
        <p:spPr>
          <a:xfrm>
            <a:off x="1790114" y="1012024"/>
            <a:ext cx="8989255"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t>1. </a:t>
            </a:r>
            <a:r>
              <a:rPr lang="en-US" sz="1600" dirty="0" err="1"/>
              <a:t>Purpose:Create</a:t>
            </a:r>
            <a:r>
              <a:rPr lang="en-US" sz="1600" dirty="0"/>
              <a:t> a Java program for students to sign up in a library system, entering details like name, email, and issued book.</a:t>
            </a:r>
          </a:p>
          <a:p>
            <a:endParaRPr lang="en-US" sz="1600" dirty="0"/>
          </a:p>
          <a:p>
            <a:pPr marL="285750" indent="-285750">
              <a:buFont typeface="Arial" panose="020B0604020202020204" pitchFamily="34" charset="0"/>
              <a:buChar char="•"/>
            </a:pPr>
            <a:r>
              <a:rPr lang="en-US" sz="1600" dirty="0"/>
              <a:t>2. Class Structure: Defines a `Student` class with private fields and methods to get and set data securely.</a:t>
            </a:r>
          </a:p>
          <a:p>
            <a:endParaRPr lang="en-US" sz="1600" dirty="0"/>
          </a:p>
          <a:p>
            <a:pPr marL="285750" indent="-285750">
              <a:buFont typeface="Arial" panose="020B0604020202020204" pitchFamily="34" charset="0"/>
              <a:buChar char="•"/>
            </a:pPr>
            <a:r>
              <a:rPr lang="en-US" sz="1600" dirty="0"/>
              <a:t>3. Input Validation: Ensures proper data entry by validating inputs, like checking email format and phone number length.</a:t>
            </a:r>
          </a:p>
          <a:p>
            <a:endParaRPr lang="en-US" sz="1600" dirty="0"/>
          </a:p>
          <a:p>
            <a:pPr marL="285750" indent="-285750">
              <a:buFont typeface="Arial" panose="020B0604020202020204" pitchFamily="34" charset="0"/>
              <a:buChar char="•"/>
            </a:pPr>
            <a:r>
              <a:rPr lang="en-US" sz="1600" dirty="0"/>
              <a:t>4. Main Class: The `</a:t>
            </a:r>
            <a:r>
              <a:rPr lang="en-US" sz="1600" dirty="0" err="1"/>
              <a:t>LibrarySignupClass</a:t>
            </a:r>
            <a:r>
              <a:rPr lang="en-US" sz="1600" dirty="0"/>
              <a:t>` contains the main program, prompting users to input information.</a:t>
            </a:r>
          </a:p>
          <a:p>
            <a:endParaRPr lang="en-US" sz="1600" dirty="0"/>
          </a:p>
          <a:p>
            <a:pPr marL="285750" indent="-285750">
              <a:buFont typeface="Arial" panose="020B0604020202020204" pitchFamily="34" charset="0"/>
              <a:buChar char="•"/>
            </a:pPr>
            <a:r>
              <a:rPr lang="en-US" sz="1600" dirty="0"/>
              <a:t>5. User Interaction: Asks users for their name, email, phone number, roll number, father's name, and issued book.</a:t>
            </a:r>
          </a:p>
          <a:p>
            <a:endParaRPr lang="en-US" sz="1600" dirty="0"/>
          </a:p>
          <a:p>
            <a:pPr marL="285750" indent="-285750">
              <a:buFont typeface="Arial" panose="020B0604020202020204" pitchFamily="34" charset="0"/>
              <a:buChar char="•"/>
            </a:pPr>
            <a:r>
              <a:rPr lang="en-US" sz="1600" dirty="0"/>
              <a:t>6. Information Display: Prints out the entered information if it passes validation.</a:t>
            </a:r>
          </a:p>
          <a:p>
            <a:endParaRPr lang="en-US" sz="1600" dirty="0"/>
          </a:p>
          <a:p>
            <a:pPr marL="285750" indent="-285750">
              <a:buFont typeface="Arial" panose="020B0604020202020204" pitchFamily="34" charset="0"/>
              <a:buChar char="•"/>
            </a:pPr>
            <a:r>
              <a:rPr lang="en-US" sz="1600" dirty="0"/>
              <a:t>7. Exception Handling: Manages errors by catching and handling `</a:t>
            </a:r>
            <a:r>
              <a:rPr lang="en-US" sz="1600" dirty="0" err="1"/>
              <a:t>IllegalArgumentException</a:t>
            </a:r>
            <a:r>
              <a:rPr lang="en-US" sz="1600" dirty="0"/>
              <a:t>` for invalid inputs.</a:t>
            </a:r>
          </a:p>
          <a:p>
            <a:endParaRPr lang="en-US" sz="1600" dirty="0"/>
          </a:p>
          <a:p>
            <a:pPr marL="285750" indent="-285750">
              <a:buFont typeface="Arial" panose="020B0604020202020204" pitchFamily="34" charset="0"/>
              <a:buChar char="•"/>
            </a:pPr>
            <a:r>
              <a:rPr lang="en-US" sz="1600" dirty="0"/>
              <a:t>8. Closing Interaction: Closes the input scanner and displays a message indicating the entered data has been processed.</a:t>
            </a:r>
            <a:endParaRPr lang="en-IN" sz="1600" dirty="0"/>
          </a:p>
        </p:txBody>
      </p:sp>
      <p:pic>
        <p:nvPicPr>
          <p:cNvPr id="2" name="Picture 1">
            <a:extLst>
              <a:ext uri="{FF2B5EF4-FFF2-40B4-BE49-F238E27FC236}">
                <a16:creationId xmlns:a16="http://schemas.microsoft.com/office/drawing/2014/main" id="{26625FA3-9108-C438-3967-22D8B38BF4A3}"/>
              </a:ext>
            </a:extLst>
          </p:cNvPr>
          <p:cNvPicPr>
            <a:picLocks noChangeAspect="1"/>
          </p:cNvPicPr>
          <p:nvPr/>
        </p:nvPicPr>
        <p:blipFill>
          <a:blip r:embed="rId2"/>
          <a:stretch>
            <a:fillRect/>
          </a:stretch>
        </p:blipFill>
        <p:spPr>
          <a:xfrm>
            <a:off x="460815" y="5652226"/>
            <a:ext cx="1003352" cy="711237"/>
          </a:xfrm>
          <a:prstGeom prst="rect">
            <a:avLst/>
          </a:prstGeom>
        </p:spPr>
      </p:pic>
    </p:spTree>
    <p:extLst>
      <p:ext uri="{BB962C8B-B14F-4D97-AF65-F5344CB8AC3E}">
        <p14:creationId xmlns:p14="http://schemas.microsoft.com/office/powerpoint/2010/main" val="231005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3A0C-BC6E-1993-F6A8-DE6E24ADC9E6}"/>
              </a:ext>
            </a:extLst>
          </p:cNvPr>
          <p:cNvSpPr txBox="1">
            <a:spLocks/>
          </p:cNvSpPr>
          <p:nvPr/>
        </p:nvSpPr>
        <p:spPr>
          <a:xfrm>
            <a:off x="516987" y="501427"/>
            <a:ext cx="5221224" cy="357406"/>
          </a:xfrm>
          <a:prstGeom prst="rect">
            <a:avLst/>
          </a:prstGeom>
        </p:spPr>
        <p:txBody>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dirty="0">
                <a:solidFill>
                  <a:srgbClr val="FF0000"/>
                </a:solidFill>
              </a:rPr>
              <a:t>Code</a:t>
            </a:r>
            <a:endParaRPr lang="en-IN" dirty="0">
              <a:solidFill>
                <a:srgbClr val="FF0000"/>
              </a:solidFill>
            </a:endParaRPr>
          </a:p>
        </p:txBody>
      </p:sp>
      <p:pic>
        <p:nvPicPr>
          <p:cNvPr id="4" name="Picture 3">
            <a:extLst>
              <a:ext uri="{FF2B5EF4-FFF2-40B4-BE49-F238E27FC236}">
                <a16:creationId xmlns:a16="http://schemas.microsoft.com/office/drawing/2014/main" id="{2FF400DF-416B-2F8B-52CB-2C165101354C}"/>
              </a:ext>
            </a:extLst>
          </p:cNvPr>
          <p:cNvPicPr>
            <a:picLocks noChangeAspect="1"/>
          </p:cNvPicPr>
          <p:nvPr/>
        </p:nvPicPr>
        <p:blipFill>
          <a:blip r:embed="rId2"/>
          <a:stretch>
            <a:fillRect/>
          </a:stretch>
        </p:blipFill>
        <p:spPr>
          <a:xfrm>
            <a:off x="6630083" y="680130"/>
            <a:ext cx="4896533" cy="5811061"/>
          </a:xfrm>
          <a:prstGeom prst="rect">
            <a:avLst/>
          </a:prstGeom>
        </p:spPr>
      </p:pic>
      <p:pic>
        <p:nvPicPr>
          <p:cNvPr id="6" name="Picture 5">
            <a:extLst>
              <a:ext uri="{FF2B5EF4-FFF2-40B4-BE49-F238E27FC236}">
                <a16:creationId xmlns:a16="http://schemas.microsoft.com/office/drawing/2014/main" id="{81147F90-8740-04DB-0F6C-9B194EE2738A}"/>
              </a:ext>
            </a:extLst>
          </p:cNvPr>
          <p:cNvPicPr>
            <a:picLocks noChangeAspect="1"/>
          </p:cNvPicPr>
          <p:nvPr/>
        </p:nvPicPr>
        <p:blipFill>
          <a:blip r:embed="rId3"/>
          <a:stretch>
            <a:fillRect/>
          </a:stretch>
        </p:blipFill>
        <p:spPr>
          <a:xfrm>
            <a:off x="665384" y="1270762"/>
            <a:ext cx="5258534" cy="4629796"/>
          </a:xfrm>
          <a:prstGeom prst="rect">
            <a:avLst/>
          </a:prstGeom>
        </p:spPr>
      </p:pic>
      <p:sp>
        <p:nvSpPr>
          <p:cNvPr id="7" name="TextBox 6">
            <a:extLst>
              <a:ext uri="{FF2B5EF4-FFF2-40B4-BE49-F238E27FC236}">
                <a16:creationId xmlns:a16="http://schemas.microsoft.com/office/drawing/2014/main" id="{515A440F-9652-C64D-F89E-4F09FDEA9B2A}"/>
              </a:ext>
            </a:extLst>
          </p:cNvPr>
          <p:cNvSpPr txBox="1"/>
          <p:nvPr/>
        </p:nvSpPr>
        <p:spPr>
          <a:xfrm>
            <a:off x="679452" y="6246055"/>
            <a:ext cx="5430616" cy="646331"/>
          </a:xfrm>
          <a:prstGeom prst="rect">
            <a:avLst/>
          </a:prstGeom>
          <a:noFill/>
        </p:spPr>
        <p:txBody>
          <a:bodyPr wrap="square" rtlCol="0">
            <a:spAutoFit/>
          </a:bodyPr>
          <a:lstStyle/>
          <a:p>
            <a:r>
              <a:rPr lang="en-US" dirty="0"/>
              <a:t>getter and setter is implemented for all other instance variables</a:t>
            </a:r>
            <a:endParaRPr lang="en-IN" dirty="0"/>
          </a:p>
        </p:txBody>
      </p:sp>
    </p:spTree>
    <p:extLst>
      <p:ext uri="{BB962C8B-B14F-4D97-AF65-F5344CB8AC3E}">
        <p14:creationId xmlns:p14="http://schemas.microsoft.com/office/powerpoint/2010/main" val="2881143921"/>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2B88D7FF507A47A5B224EAD6C7FB00" ma:contentTypeVersion="0" ma:contentTypeDescription="Create a new document." ma:contentTypeScope="" ma:versionID="923e07d3545baba5c74c09000ddce3bd">
  <xsd:schema xmlns:xsd="http://www.w3.org/2001/XMLSchema" xmlns:xs="http://www.w3.org/2001/XMLSchema" xmlns:p="http://schemas.microsoft.com/office/2006/metadata/properties" targetNamespace="http://schemas.microsoft.com/office/2006/metadata/properties" ma:root="true" ma:fieldsID="accc8f7185d08a53c4d358ac3f3fb3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6DA17C-231E-4B47-92FB-034B279DD448}">
  <ds:schemaRefs>
    <ds:schemaRef ds:uri="http://www.w3.org/XML/1998/namespace"/>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FCDEB0E8-110A-4D9D-8BB8-FF31A2D3F13F}">
  <ds:schemaRefs>
    <ds:schemaRef ds:uri="http://schemas.microsoft.com/sharepoint/v3/contenttype/forms"/>
  </ds:schemaRefs>
</ds:datastoreItem>
</file>

<file path=customXml/itemProps3.xml><?xml version="1.0" encoding="utf-8"?>
<ds:datastoreItem xmlns:ds="http://schemas.openxmlformats.org/officeDocument/2006/customXml" ds:itemID="{31772E4A-FDAE-47EA-BF57-6148E6498A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4513</TotalTime>
  <Words>1058</Words>
  <Application>Microsoft Office PowerPoint</Application>
  <PresentationFormat>Widescreen</PresentationFormat>
  <Paragraphs>208</Paragraphs>
  <Slides>25</Slides>
  <Notes>3</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25</vt:i4>
      </vt:variant>
    </vt:vector>
  </HeadingPairs>
  <TitlesOfParts>
    <vt:vector size="43" baseType="lpstr">
      <vt:lpstr>Abadi Extra Light</vt:lpstr>
      <vt:lpstr>Arial</vt:lpstr>
      <vt:lpstr>Calibri</vt:lpstr>
      <vt:lpstr>Futura Next Book</vt:lpstr>
      <vt:lpstr>Futura Next DemiBold</vt:lpstr>
      <vt:lpstr>Futura Next Medium</vt:lpstr>
      <vt:lpstr>FuturaNext-Medium</vt:lpstr>
      <vt:lpstr>FuturaNext-Medium</vt:lpstr>
      <vt:lpstr>Minion Pro</vt:lpstr>
      <vt:lpstr>Söhne</vt:lpstr>
      <vt:lpstr>Brand Mark</vt:lpstr>
      <vt:lpstr>Cover</vt:lpstr>
      <vt:lpstr>Agenda</vt:lpstr>
      <vt:lpstr>Divider</vt:lpstr>
      <vt:lpstr>Quote</vt:lpstr>
      <vt:lpstr>Voice</vt:lpstr>
      <vt:lpstr>Content</vt:lpstr>
      <vt:lpstr>Back Cover</vt:lpstr>
      <vt:lpstr>Publicis Sapient Logo</vt:lpstr>
      <vt:lpstr>PowerPoint Presentation</vt:lpstr>
      <vt:lpstr>Library Management Signup Page </vt:lpstr>
      <vt:lpstr>Table of Content</vt:lpstr>
      <vt:lpstr>Overview</vt:lpstr>
      <vt:lpstr>Software Development Life cycle </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Mini-Project</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Publicis Sapient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Publicis Sapient PowerPoint Template</dc:title>
  <dc:subject/>
  <dc:creator>Veeresh Ramesh Kumbar</dc:creator>
  <cp:keywords/>
  <dc:description/>
  <cp:lastModifiedBy>Veeresh Ramesh Kumbar</cp:lastModifiedBy>
  <cp:revision>280</cp:revision>
  <dcterms:created xsi:type="dcterms:W3CDTF">2018-11-16T01:56:21Z</dcterms:created>
  <dcterms:modified xsi:type="dcterms:W3CDTF">2024-02-12T16:27:06Z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waipan</vt:lpwstr>
  </property>
  <property fmtid="{D5CDD505-2E9C-101B-9397-08002B2CF9AE}" pid="5" name="Jive_VersionGuid">
    <vt:lpwstr>3cfbd7bb-35b6-4efa-9bdf-1e37c484d2af</vt:lpwstr>
  </property>
  <property fmtid="{D5CDD505-2E9C-101B-9397-08002B2CF9AE}" pid="6" name="Offisync_UpdateToken">
    <vt:lpwstr>7</vt:lpwstr>
  </property>
  <property fmtid="{D5CDD505-2E9C-101B-9397-08002B2CF9AE}" pid="7" name="Offisync_ProviderInitializationData">
    <vt:lpwstr>https://vox.publicis.sapient.com</vt:lpwstr>
  </property>
  <property fmtid="{D5CDD505-2E9C-101B-9397-08002B2CF9AE}" pid="8" name="ContentTypeId">
    <vt:lpwstr>0x0101003B2B88D7FF507A47A5B224EAD6C7FB00</vt:lpwstr>
  </property>
</Properties>
</file>